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69" r:id="rId4"/>
    <p:sldId id="259" r:id="rId5"/>
    <p:sldId id="261" r:id="rId6"/>
    <p:sldId id="270" r:id="rId7"/>
    <p:sldId id="272" r:id="rId8"/>
    <p:sldId id="262" r:id="rId9"/>
    <p:sldId id="264" r:id="rId10"/>
    <p:sldId id="273" r:id="rId11"/>
    <p:sldId id="265" r:id="rId12"/>
    <p:sldId id="266" r:id="rId13"/>
    <p:sldId id="267" r:id="rId14"/>
    <p:sldId id="274"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Rockwell" panose="02060603020205020403" pitchFamily="18" charset="0"/>
      <p:regular r:id="rId21"/>
      <p:bold r:id="rId22"/>
      <p:italic r:id="rId23"/>
      <p:boldItalic r:id="rId24"/>
    </p:embeddedFont>
    <p:embeddedFont>
      <p:font typeface="Rockwell Condensed" panose="02060603050405020104" pitchFamily="18" charset="0"/>
      <p:regular r:id="rId25"/>
      <p:bold r:id="rId26"/>
    </p:embeddedFont>
    <p:embeddedFont>
      <p:font typeface="Rockwell Extra Bold" panose="02060903040505020403" pitchFamily="18" charset="0"/>
      <p:bold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138" y="3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4D0FF-7EBD-45A9-8BF0-C63C6CDBDB7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A84A150-EAD6-40F0-95B4-484D9658EF7F}">
      <dgm:prSet phldrT="[Text]"/>
      <dgm:spPr/>
      <dgm:t>
        <a:bodyPr/>
        <a:lstStyle/>
        <a:p>
          <a:r>
            <a:rPr lang="en-US"/>
            <a:t>Article 1</a:t>
          </a:r>
        </a:p>
        <a:p>
          <a:r>
            <a:rPr lang="en-US"/>
            <a:t>2020</a:t>
          </a:r>
        </a:p>
      </dgm:t>
    </dgm:pt>
    <dgm:pt modelId="{CA302F47-5C88-43F2-8FD0-C37130995642}" type="parTrans" cxnId="{E20DB984-BEC7-47CF-9FBA-F29107BD7CC1}">
      <dgm:prSet/>
      <dgm:spPr/>
      <dgm:t>
        <a:bodyPr/>
        <a:lstStyle/>
        <a:p>
          <a:endParaRPr lang="en-US"/>
        </a:p>
      </dgm:t>
    </dgm:pt>
    <dgm:pt modelId="{F8257C94-5714-46F9-890F-54552B672D14}" type="sibTrans" cxnId="{E20DB984-BEC7-47CF-9FBA-F29107BD7CC1}">
      <dgm:prSet/>
      <dgm:spPr/>
      <dgm:t>
        <a:bodyPr/>
        <a:lstStyle/>
        <a:p>
          <a:endParaRPr lang="en-US"/>
        </a:p>
      </dgm:t>
    </dgm:pt>
    <dgm:pt modelId="{126CB21C-C795-4D13-A9C8-D6806E6334B2}">
      <dgm:prSet phldrT="[Text]" custT="1"/>
      <dgm:spPr/>
      <dgm:t>
        <a:bodyPr/>
        <a:lstStyle/>
        <a:p>
          <a:r>
            <a:rPr lang="en-US" sz="800" b="1"/>
            <a:t>TITLE:Detection of Pneumonia clouds in Chest X-ray usingImage processing approach</a:t>
          </a:r>
        </a:p>
      </dgm:t>
    </dgm:pt>
    <dgm:pt modelId="{8677D1C8-1B60-4940-AFBB-C045671E5431}" type="parTrans" cxnId="{92C7E22E-88F1-4044-9D0B-4E87BC9BCE82}">
      <dgm:prSet/>
      <dgm:spPr/>
      <dgm:t>
        <a:bodyPr/>
        <a:lstStyle/>
        <a:p>
          <a:endParaRPr lang="en-US"/>
        </a:p>
      </dgm:t>
    </dgm:pt>
    <dgm:pt modelId="{6D4870A0-8301-4CC7-B27E-85D08DA8AFC2}" type="sibTrans" cxnId="{92C7E22E-88F1-4044-9D0B-4E87BC9BCE82}">
      <dgm:prSet/>
      <dgm:spPr/>
      <dgm:t>
        <a:bodyPr/>
        <a:lstStyle/>
        <a:p>
          <a:endParaRPr lang="en-US"/>
        </a:p>
      </dgm:t>
    </dgm:pt>
    <dgm:pt modelId="{9BCF417E-F913-4386-98F6-52C55C9EBEBE}">
      <dgm:prSet phldrT="[Text]"/>
      <dgm:spPr/>
      <dgm:t>
        <a:bodyPr/>
        <a:lstStyle/>
        <a:p>
          <a:r>
            <a:rPr lang="en-US"/>
            <a:t>Article 2</a:t>
          </a:r>
        </a:p>
        <a:p>
          <a:r>
            <a:rPr lang="en-US"/>
            <a:t>2022</a:t>
          </a:r>
        </a:p>
      </dgm:t>
    </dgm:pt>
    <dgm:pt modelId="{FE5995DA-2E29-4C8D-AF30-4924A5A8093E}" type="parTrans" cxnId="{41E7D728-4EBC-462F-8638-EA84F528F463}">
      <dgm:prSet/>
      <dgm:spPr/>
      <dgm:t>
        <a:bodyPr/>
        <a:lstStyle/>
        <a:p>
          <a:endParaRPr lang="en-US"/>
        </a:p>
      </dgm:t>
    </dgm:pt>
    <dgm:pt modelId="{B6253FC9-F6AE-4BF0-9C68-4841DD13BCF3}" type="sibTrans" cxnId="{41E7D728-4EBC-462F-8638-EA84F528F463}">
      <dgm:prSet/>
      <dgm:spPr/>
      <dgm:t>
        <a:bodyPr/>
        <a:lstStyle/>
        <a:p>
          <a:endParaRPr lang="en-US"/>
        </a:p>
      </dgm:t>
    </dgm:pt>
    <dgm:pt modelId="{F04D82E7-8396-425B-99D7-AA76823557EC}">
      <dgm:prSet phldrT="[Text]"/>
      <dgm:spPr/>
      <dgm:t>
        <a:bodyPr/>
        <a:lstStyle/>
        <a:p>
          <a:r>
            <a:rPr lang="en-US"/>
            <a:t>Article 3</a:t>
          </a:r>
        </a:p>
        <a:p>
          <a:r>
            <a:rPr lang="en-US"/>
            <a:t>2021</a:t>
          </a:r>
        </a:p>
      </dgm:t>
    </dgm:pt>
    <dgm:pt modelId="{3C0D5B61-A5F1-43C9-8F4F-81A683C03FA5}" type="parTrans" cxnId="{C3679F99-7450-474F-B439-6D9FFAF1B46A}">
      <dgm:prSet/>
      <dgm:spPr/>
      <dgm:t>
        <a:bodyPr/>
        <a:lstStyle/>
        <a:p>
          <a:endParaRPr lang="en-US"/>
        </a:p>
      </dgm:t>
    </dgm:pt>
    <dgm:pt modelId="{4A64423B-923F-4C97-867C-EC3DF66C549C}" type="sibTrans" cxnId="{C3679F99-7450-474F-B439-6D9FFAF1B46A}">
      <dgm:prSet/>
      <dgm:spPr/>
      <dgm:t>
        <a:bodyPr/>
        <a:lstStyle/>
        <a:p>
          <a:endParaRPr lang="en-US"/>
        </a:p>
      </dgm:t>
    </dgm:pt>
    <dgm:pt modelId="{08847808-7B9A-4942-96EE-6EF9721D360E}">
      <dgm:prSet phldrT="[Text]" custT="1"/>
      <dgm:spPr/>
      <dgm:t>
        <a:bodyPr/>
        <a:lstStyle/>
        <a:p>
          <a:r>
            <a:rPr lang="en-US" sz="800" b="1" i="0" dirty="0"/>
            <a:t>Detection of Pediatric Pneumonia from X-Ray Images using ResNet50 and GAL Networks</a:t>
          </a:r>
          <a:endParaRPr lang="en-US" sz="800" b="1" dirty="0"/>
        </a:p>
      </dgm:t>
    </dgm:pt>
    <dgm:pt modelId="{0E9F455F-FDBC-40F0-8873-65BDE40346C9}" type="parTrans" cxnId="{FD44C139-8A90-4096-AB72-5EEC97FD6C92}">
      <dgm:prSet/>
      <dgm:spPr/>
      <dgm:t>
        <a:bodyPr/>
        <a:lstStyle/>
        <a:p>
          <a:endParaRPr lang="en-US"/>
        </a:p>
      </dgm:t>
    </dgm:pt>
    <dgm:pt modelId="{F3023515-7FBF-46EC-96AD-968F291A4106}" type="sibTrans" cxnId="{FD44C139-8A90-4096-AB72-5EEC97FD6C92}">
      <dgm:prSet/>
      <dgm:spPr/>
      <dgm:t>
        <a:bodyPr/>
        <a:lstStyle/>
        <a:p>
          <a:endParaRPr lang="en-US"/>
        </a:p>
      </dgm:t>
    </dgm:pt>
    <dgm:pt modelId="{85D83922-8E30-4448-8828-96B3C32FFEDD}">
      <dgm:prSet phldrT="[Text]" custT="1"/>
      <dgm:spPr/>
      <dgm:t>
        <a:bodyPr/>
        <a:lstStyle/>
        <a:p>
          <a:pPr>
            <a:buFont typeface="Arial" panose="020B0604020202020204" pitchFamily="34" charset="0"/>
            <a:buChar char="•"/>
          </a:pPr>
          <a:r>
            <a:rPr lang="en-US" sz="800" b="0" i="0"/>
            <a:t>Convolutional Neural Networks (CNNs) demonstrate high accuracy in detecting pneumonia from chest X-ray images.</a:t>
          </a:r>
          <a:endParaRPr lang="en-US" sz="800" b="1">
            <a:latin typeface="Times New Roman" panose="02020603050405020304" pitchFamily="18" charset="0"/>
            <a:cs typeface="Times New Roman" panose="02020603050405020304" pitchFamily="18" charset="0"/>
          </a:endParaRPr>
        </a:p>
      </dgm:t>
    </dgm:pt>
    <dgm:pt modelId="{76CC0837-D9AB-40E7-A15E-0DB9E646FA3F}" type="parTrans" cxnId="{A9F300C2-A679-409F-985B-A4FB1A92E84E}">
      <dgm:prSet/>
      <dgm:spPr/>
      <dgm:t>
        <a:bodyPr/>
        <a:lstStyle/>
        <a:p>
          <a:endParaRPr lang="en-US"/>
        </a:p>
      </dgm:t>
    </dgm:pt>
    <dgm:pt modelId="{9919A669-6270-481A-944A-6D0ED136262B}" type="sibTrans" cxnId="{A9F300C2-A679-409F-985B-A4FB1A92E84E}">
      <dgm:prSet/>
      <dgm:spPr/>
      <dgm:t>
        <a:bodyPr/>
        <a:lstStyle/>
        <a:p>
          <a:endParaRPr lang="en-US"/>
        </a:p>
      </dgm:t>
    </dgm:pt>
    <dgm:pt modelId="{A7BBB357-30D6-4E35-9290-64CFAAEC591A}">
      <dgm:prSet custT="1"/>
      <dgm:spPr/>
      <dgm:t>
        <a:bodyPr/>
        <a:lstStyle/>
        <a:p>
          <a:pPr>
            <a:buFont typeface="Arial" panose="020B0604020202020204" pitchFamily="34" charset="0"/>
            <a:buChar char="•"/>
          </a:pPr>
          <a:r>
            <a:rPr lang="en-US" sz="800" b="0" i="0" dirty="0"/>
            <a:t>Rigorous performance evaluation underscores the reliability of CNN models in distinguishing pneumonia cases from normal chest X-rays.</a:t>
          </a:r>
        </a:p>
      </dgm:t>
    </dgm:pt>
    <dgm:pt modelId="{1C231A4B-EF6C-414D-9C60-CC54918D17F5}" type="parTrans" cxnId="{85202406-DF92-4AFA-BC5B-E2A73B7B2897}">
      <dgm:prSet/>
      <dgm:spPr/>
      <dgm:t>
        <a:bodyPr/>
        <a:lstStyle/>
        <a:p>
          <a:endParaRPr lang="en-US"/>
        </a:p>
      </dgm:t>
    </dgm:pt>
    <dgm:pt modelId="{B27EF160-2EBD-479C-BEC1-DC1B429626DF}" type="sibTrans" cxnId="{85202406-DF92-4AFA-BC5B-E2A73B7B2897}">
      <dgm:prSet/>
      <dgm:spPr/>
      <dgm:t>
        <a:bodyPr/>
        <a:lstStyle/>
        <a:p>
          <a:endParaRPr lang="en-US"/>
        </a:p>
      </dgm:t>
    </dgm:pt>
    <dgm:pt modelId="{F4D7F663-7181-44D1-AEF0-6266107E8546}">
      <dgm:prSet phldrT="[Text]" custT="1"/>
      <dgm:spPr/>
      <dgm:t>
        <a:bodyPr/>
        <a:lstStyle/>
        <a:p>
          <a:r>
            <a:rPr lang="en-US" sz="800" b="1" i="0" dirty="0">
              <a:latin typeface="Times New Roman" panose="02020603050405020304" pitchFamily="18" charset="0"/>
              <a:cs typeface="Times New Roman" panose="02020603050405020304" pitchFamily="18" charset="0"/>
            </a:rPr>
            <a:t>Pneumonia Detection in Chest X-ray Images using Convolutional Neural Networks</a:t>
          </a:r>
          <a:endParaRPr lang="en-US" sz="800" b="1" dirty="0">
            <a:latin typeface="Times New Roman" panose="02020603050405020304" pitchFamily="18" charset="0"/>
            <a:cs typeface="Times New Roman" panose="02020603050405020304" pitchFamily="18" charset="0"/>
          </a:endParaRPr>
        </a:p>
      </dgm:t>
    </dgm:pt>
    <dgm:pt modelId="{1A9D372A-E78D-47D0-B5AD-F2D55B7B5809}" type="parTrans" cxnId="{C5B93633-C3A2-4F96-9A8C-FE2E15C0DC48}">
      <dgm:prSet/>
      <dgm:spPr/>
      <dgm:t>
        <a:bodyPr/>
        <a:lstStyle/>
        <a:p>
          <a:endParaRPr lang="en-US"/>
        </a:p>
      </dgm:t>
    </dgm:pt>
    <dgm:pt modelId="{3D9A2471-5C56-46CB-BCDA-C7E478509890}" type="sibTrans" cxnId="{C5B93633-C3A2-4F96-9A8C-FE2E15C0DC48}">
      <dgm:prSet/>
      <dgm:spPr/>
      <dgm:t>
        <a:bodyPr/>
        <a:lstStyle/>
        <a:p>
          <a:endParaRPr lang="en-US"/>
        </a:p>
      </dgm:t>
    </dgm:pt>
    <dgm:pt modelId="{1C75820F-4D52-46F2-93E7-E31363F08883}">
      <dgm:prSet phldrT="[Text]" custT="1"/>
      <dgm:spPr/>
      <dgm:t>
        <a:bodyPr/>
        <a:lstStyle/>
        <a:p>
          <a:pPr>
            <a:buFont typeface="Arial" panose="020B0604020202020204" pitchFamily="34" charset="0"/>
            <a:buChar char="•"/>
          </a:pPr>
          <a:r>
            <a:rPr lang="en-US" sz="800" b="0" i="0" dirty="0"/>
            <a:t>ResNet50 and GAL Networks effectively detect pediatric pneumonia from X-ray images.</a:t>
          </a:r>
          <a:endParaRPr lang="en-US" sz="800" b="1" dirty="0"/>
        </a:p>
      </dgm:t>
    </dgm:pt>
    <dgm:pt modelId="{5238707D-65F1-421C-A489-1B96FC4CCC38}" type="parTrans" cxnId="{8BC9F51B-E99F-4DE9-8690-5E2D4D76833E}">
      <dgm:prSet/>
      <dgm:spPr/>
      <dgm:t>
        <a:bodyPr/>
        <a:lstStyle/>
        <a:p>
          <a:endParaRPr lang="en-US"/>
        </a:p>
      </dgm:t>
    </dgm:pt>
    <dgm:pt modelId="{17624A2F-AFF7-4338-BEAB-CA54F8A3C5E4}" type="sibTrans" cxnId="{8BC9F51B-E99F-4DE9-8690-5E2D4D76833E}">
      <dgm:prSet/>
      <dgm:spPr/>
      <dgm:t>
        <a:bodyPr/>
        <a:lstStyle/>
        <a:p>
          <a:endParaRPr lang="en-US"/>
        </a:p>
      </dgm:t>
    </dgm:pt>
    <dgm:pt modelId="{8707877C-359C-4C59-805F-A0051CC3C22E}">
      <dgm:prSet custT="1"/>
      <dgm:spPr/>
      <dgm:t>
        <a:bodyPr/>
        <a:lstStyle/>
        <a:p>
          <a:pPr>
            <a:buFont typeface="Arial" panose="020B0604020202020204" pitchFamily="34" charset="0"/>
            <a:buChar char="•"/>
          </a:pPr>
          <a:r>
            <a:rPr lang="en-US" sz="800" b="0" i="0" dirty="0"/>
            <a:t>The study underscores their potential as valuable tools for improving diagnostic accuracy in pediatric healthcare.</a:t>
          </a:r>
        </a:p>
      </dgm:t>
    </dgm:pt>
    <dgm:pt modelId="{2201ABA3-5D52-4218-8656-C2EE40745A06}" type="parTrans" cxnId="{4BDC0C7E-5983-4965-9941-CE280AADE1DB}">
      <dgm:prSet/>
      <dgm:spPr/>
      <dgm:t>
        <a:bodyPr/>
        <a:lstStyle/>
        <a:p>
          <a:endParaRPr lang="en-US"/>
        </a:p>
      </dgm:t>
    </dgm:pt>
    <dgm:pt modelId="{FDE6AD43-7964-4A29-A0CA-9E920DB3D9FF}" type="sibTrans" cxnId="{4BDC0C7E-5983-4965-9941-CE280AADE1DB}">
      <dgm:prSet/>
      <dgm:spPr/>
      <dgm:t>
        <a:bodyPr/>
        <a:lstStyle/>
        <a:p>
          <a:endParaRPr lang="en-US"/>
        </a:p>
      </dgm:t>
    </dgm:pt>
    <dgm:pt modelId="{2B15DF3D-7F7A-4F1E-A02C-6FDBC8E7421B}">
      <dgm:prSet custT="1"/>
      <dgm:spPr/>
      <dgm:t>
        <a:bodyPr/>
        <a:lstStyle/>
        <a:p>
          <a:pPr>
            <a:buFont typeface="Arial" panose="020B0604020202020204" pitchFamily="34" charset="0"/>
            <a:buChar char="•"/>
          </a:pPr>
          <a:r>
            <a:rPr lang="en-US" sz="800" b="0" i="0" dirty="0"/>
            <a:t>The study offers insights into improved pneumonia diagnosis methods, potentially benefiting medical imaging practices.</a:t>
          </a:r>
        </a:p>
      </dgm:t>
    </dgm:pt>
    <dgm:pt modelId="{3470EB2A-5566-420E-B654-85475FDDEBAB}" type="parTrans" cxnId="{D3C4EBB8-33C9-4D7F-BE21-D388DC4D2B34}">
      <dgm:prSet/>
      <dgm:spPr/>
      <dgm:t>
        <a:bodyPr/>
        <a:lstStyle/>
        <a:p>
          <a:endParaRPr lang="en-US"/>
        </a:p>
      </dgm:t>
    </dgm:pt>
    <dgm:pt modelId="{F84221E5-48BE-4592-BBE3-5201BFEA8001}" type="sibTrans" cxnId="{D3C4EBB8-33C9-4D7F-BE21-D388DC4D2B34}">
      <dgm:prSet/>
      <dgm:spPr/>
      <dgm:t>
        <a:bodyPr/>
        <a:lstStyle/>
        <a:p>
          <a:endParaRPr lang="en-US"/>
        </a:p>
      </dgm:t>
    </dgm:pt>
    <dgm:pt modelId="{BC404063-E4CA-4CF3-BCF2-66BD2D6A6286}">
      <dgm:prSet phldrT="[Text]" custT="1"/>
      <dgm:spPr/>
      <dgm:t>
        <a:bodyPr/>
        <a:lstStyle/>
        <a:p>
          <a:r>
            <a:rPr lang="en-US" sz="800" b="0" i="0" dirty="0"/>
            <a:t>Pneumonia clouds in chest X-rays are effectively detected using an image processing approach.</a:t>
          </a:r>
          <a:endParaRPr lang="en-US" sz="800" b="1" dirty="0"/>
        </a:p>
      </dgm:t>
    </dgm:pt>
    <dgm:pt modelId="{F55B854C-E589-4228-B8AA-2BC91F260FDB}" type="parTrans" cxnId="{9CB2C041-3A3D-4588-98EC-92810CDB415B}">
      <dgm:prSet/>
      <dgm:spPr/>
      <dgm:t>
        <a:bodyPr/>
        <a:lstStyle/>
        <a:p>
          <a:endParaRPr lang="en-US"/>
        </a:p>
      </dgm:t>
    </dgm:pt>
    <dgm:pt modelId="{9ABFFFFB-DD59-462D-AC43-C7D896E484CA}" type="sibTrans" cxnId="{9CB2C041-3A3D-4588-98EC-92810CDB415B}">
      <dgm:prSet/>
      <dgm:spPr/>
      <dgm:t>
        <a:bodyPr/>
        <a:lstStyle/>
        <a:p>
          <a:endParaRPr lang="en-US"/>
        </a:p>
      </dgm:t>
    </dgm:pt>
    <dgm:pt modelId="{5520BBFC-F7B7-4763-BE96-235823DBCA5F}" type="pres">
      <dgm:prSet presAssocID="{F8F4D0FF-7EBD-45A9-8BF0-C63C6CDBDB7B}" presName="linearFlow" presStyleCnt="0">
        <dgm:presLayoutVars>
          <dgm:dir/>
          <dgm:animLvl val="lvl"/>
          <dgm:resizeHandles val="exact"/>
        </dgm:presLayoutVars>
      </dgm:prSet>
      <dgm:spPr/>
    </dgm:pt>
    <dgm:pt modelId="{F731E489-8109-4420-B70B-D06F34C5559E}" type="pres">
      <dgm:prSet presAssocID="{AA84A150-EAD6-40F0-95B4-484D9658EF7F}" presName="composite" presStyleCnt="0"/>
      <dgm:spPr/>
    </dgm:pt>
    <dgm:pt modelId="{B3C00AFE-83AD-4EA5-95F4-3D2156C40A31}" type="pres">
      <dgm:prSet presAssocID="{AA84A150-EAD6-40F0-95B4-484D9658EF7F}" presName="parentText" presStyleLbl="alignNode1" presStyleIdx="0" presStyleCnt="3">
        <dgm:presLayoutVars>
          <dgm:chMax val="1"/>
          <dgm:bulletEnabled val="1"/>
        </dgm:presLayoutVars>
      </dgm:prSet>
      <dgm:spPr/>
    </dgm:pt>
    <dgm:pt modelId="{AC3623FC-231E-48AE-A595-03E550527300}" type="pres">
      <dgm:prSet presAssocID="{AA84A150-EAD6-40F0-95B4-484D9658EF7F}" presName="descendantText" presStyleLbl="alignAcc1" presStyleIdx="0" presStyleCnt="3" custLinFactNeighborX="0" custLinFactNeighborY="-375">
        <dgm:presLayoutVars>
          <dgm:bulletEnabled val="1"/>
        </dgm:presLayoutVars>
      </dgm:prSet>
      <dgm:spPr/>
    </dgm:pt>
    <dgm:pt modelId="{968227B6-BFEB-4997-843B-4D562EE49C2B}" type="pres">
      <dgm:prSet presAssocID="{F8257C94-5714-46F9-890F-54552B672D14}" presName="sp" presStyleCnt="0"/>
      <dgm:spPr/>
    </dgm:pt>
    <dgm:pt modelId="{1C6C65C8-98C6-4840-A280-841B2C6B81D6}" type="pres">
      <dgm:prSet presAssocID="{9BCF417E-F913-4386-98F6-52C55C9EBEBE}" presName="composite" presStyleCnt="0"/>
      <dgm:spPr/>
    </dgm:pt>
    <dgm:pt modelId="{D0B28B4B-E012-4A89-B5F7-1839DEABA1EA}" type="pres">
      <dgm:prSet presAssocID="{9BCF417E-F913-4386-98F6-52C55C9EBEBE}" presName="parentText" presStyleLbl="alignNode1" presStyleIdx="1" presStyleCnt="3">
        <dgm:presLayoutVars>
          <dgm:chMax val="1"/>
          <dgm:bulletEnabled val="1"/>
        </dgm:presLayoutVars>
      </dgm:prSet>
      <dgm:spPr/>
    </dgm:pt>
    <dgm:pt modelId="{6D9F70BC-4EA6-4412-A43B-6095CCC11065}" type="pres">
      <dgm:prSet presAssocID="{9BCF417E-F913-4386-98F6-52C55C9EBEBE}" presName="descendantText" presStyleLbl="alignAcc1" presStyleIdx="1" presStyleCnt="3">
        <dgm:presLayoutVars>
          <dgm:bulletEnabled val="1"/>
        </dgm:presLayoutVars>
      </dgm:prSet>
      <dgm:spPr/>
    </dgm:pt>
    <dgm:pt modelId="{5E9803C0-3626-4532-A2D8-1A2B94A08C90}" type="pres">
      <dgm:prSet presAssocID="{B6253FC9-F6AE-4BF0-9C68-4841DD13BCF3}" presName="sp" presStyleCnt="0"/>
      <dgm:spPr/>
    </dgm:pt>
    <dgm:pt modelId="{905D8FB3-03BA-482C-8D31-52CAAC2393C1}" type="pres">
      <dgm:prSet presAssocID="{F04D82E7-8396-425B-99D7-AA76823557EC}" presName="composite" presStyleCnt="0"/>
      <dgm:spPr/>
    </dgm:pt>
    <dgm:pt modelId="{7BE74434-54B5-4490-AA3D-A2EAC5441C5B}" type="pres">
      <dgm:prSet presAssocID="{F04D82E7-8396-425B-99D7-AA76823557EC}" presName="parentText" presStyleLbl="alignNode1" presStyleIdx="2" presStyleCnt="3">
        <dgm:presLayoutVars>
          <dgm:chMax val="1"/>
          <dgm:bulletEnabled val="1"/>
        </dgm:presLayoutVars>
      </dgm:prSet>
      <dgm:spPr/>
    </dgm:pt>
    <dgm:pt modelId="{9760B364-21E8-4108-8BE4-EFA8B3C48763}" type="pres">
      <dgm:prSet presAssocID="{F04D82E7-8396-425B-99D7-AA76823557EC}" presName="descendantText" presStyleLbl="alignAcc1" presStyleIdx="2" presStyleCnt="3" custLinFactNeighborX="107">
        <dgm:presLayoutVars>
          <dgm:bulletEnabled val="1"/>
        </dgm:presLayoutVars>
      </dgm:prSet>
      <dgm:spPr/>
    </dgm:pt>
  </dgm:ptLst>
  <dgm:cxnLst>
    <dgm:cxn modelId="{ED9D9500-0B03-4FEE-9793-01685C33F285}" type="presOf" srcId="{8707877C-359C-4C59-805F-A0051CC3C22E}" destId="{9760B364-21E8-4108-8BE4-EFA8B3C48763}" srcOrd="0" destOrd="2" presId="urn:microsoft.com/office/officeart/2005/8/layout/chevron2"/>
    <dgm:cxn modelId="{85202406-DF92-4AFA-BC5B-E2A73B7B2897}" srcId="{9BCF417E-F913-4386-98F6-52C55C9EBEBE}" destId="{A7BBB357-30D6-4E35-9290-64CFAAEC591A}" srcOrd="2" destOrd="0" parTransId="{1C231A4B-EF6C-414D-9C60-CC54918D17F5}" sibTransId="{B27EF160-2EBD-479C-BEC1-DC1B429626DF}"/>
    <dgm:cxn modelId="{8BC9F51B-E99F-4DE9-8690-5E2D4D76833E}" srcId="{F04D82E7-8396-425B-99D7-AA76823557EC}" destId="{1C75820F-4D52-46F2-93E7-E31363F08883}" srcOrd="1" destOrd="0" parTransId="{5238707D-65F1-421C-A489-1B96FC4CCC38}" sibTransId="{17624A2F-AFF7-4338-BEAB-CA54F8A3C5E4}"/>
    <dgm:cxn modelId="{41E7D728-4EBC-462F-8638-EA84F528F463}" srcId="{F8F4D0FF-7EBD-45A9-8BF0-C63C6CDBDB7B}" destId="{9BCF417E-F913-4386-98F6-52C55C9EBEBE}" srcOrd="1" destOrd="0" parTransId="{FE5995DA-2E29-4C8D-AF30-4924A5A8093E}" sibTransId="{B6253FC9-F6AE-4BF0-9C68-4841DD13BCF3}"/>
    <dgm:cxn modelId="{92C7E22E-88F1-4044-9D0B-4E87BC9BCE82}" srcId="{AA84A150-EAD6-40F0-95B4-484D9658EF7F}" destId="{126CB21C-C795-4D13-A9C8-D6806E6334B2}" srcOrd="0" destOrd="0" parTransId="{8677D1C8-1B60-4940-AFBB-C045671E5431}" sibTransId="{6D4870A0-8301-4CC7-B27E-85D08DA8AFC2}"/>
    <dgm:cxn modelId="{C5B93633-C3A2-4F96-9A8C-FE2E15C0DC48}" srcId="{9BCF417E-F913-4386-98F6-52C55C9EBEBE}" destId="{F4D7F663-7181-44D1-AEF0-6266107E8546}" srcOrd="0" destOrd="0" parTransId="{1A9D372A-E78D-47D0-B5AD-F2D55B7B5809}" sibTransId="{3D9A2471-5C56-46CB-BCDA-C7E478509890}"/>
    <dgm:cxn modelId="{FD44C139-8A90-4096-AB72-5EEC97FD6C92}" srcId="{F04D82E7-8396-425B-99D7-AA76823557EC}" destId="{08847808-7B9A-4942-96EE-6EF9721D360E}" srcOrd="0" destOrd="0" parTransId="{0E9F455F-FDBC-40F0-8873-65BDE40346C9}" sibTransId="{F3023515-7FBF-46EC-96AD-968F291A4106}"/>
    <dgm:cxn modelId="{9CB2C041-3A3D-4588-98EC-92810CDB415B}" srcId="{AA84A150-EAD6-40F0-95B4-484D9658EF7F}" destId="{BC404063-E4CA-4CF3-BCF2-66BD2D6A6286}" srcOrd="1" destOrd="0" parTransId="{F55B854C-E589-4228-B8AA-2BC91F260FDB}" sibTransId="{9ABFFFFB-DD59-462D-AC43-C7D896E484CA}"/>
    <dgm:cxn modelId="{BF613B45-6DB5-4232-87A9-0CA249B487BA}" type="presOf" srcId="{1C75820F-4D52-46F2-93E7-E31363F08883}" destId="{9760B364-21E8-4108-8BE4-EFA8B3C48763}" srcOrd="0" destOrd="1" presId="urn:microsoft.com/office/officeart/2005/8/layout/chevron2"/>
    <dgm:cxn modelId="{DF58BB6C-6CA3-41F5-B7CA-19E00D44C8C6}" type="presOf" srcId="{08847808-7B9A-4942-96EE-6EF9721D360E}" destId="{9760B364-21E8-4108-8BE4-EFA8B3C48763}" srcOrd="0" destOrd="0" presId="urn:microsoft.com/office/officeart/2005/8/layout/chevron2"/>
    <dgm:cxn modelId="{4664AE71-2BDD-410F-9C26-8C61B1418C40}" type="presOf" srcId="{9BCF417E-F913-4386-98F6-52C55C9EBEBE}" destId="{D0B28B4B-E012-4A89-B5F7-1839DEABA1EA}" srcOrd="0" destOrd="0" presId="urn:microsoft.com/office/officeart/2005/8/layout/chevron2"/>
    <dgm:cxn modelId="{4BDC0C7E-5983-4965-9941-CE280AADE1DB}" srcId="{F04D82E7-8396-425B-99D7-AA76823557EC}" destId="{8707877C-359C-4C59-805F-A0051CC3C22E}" srcOrd="2" destOrd="0" parTransId="{2201ABA3-5D52-4218-8656-C2EE40745A06}" sibTransId="{FDE6AD43-7964-4A29-A0CA-9E920DB3D9FF}"/>
    <dgm:cxn modelId="{E20DB984-BEC7-47CF-9FBA-F29107BD7CC1}" srcId="{F8F4D0FF-7EBD-45A9-8BF0-C63C6CDBDB7B}" destId="{AA84A150-EAD6-40F0-95B4-484D9658EF7F}" srcOrd="0" destOrd="0" parTransId="{CA302F47-5C88-43F2-8FD0-C37130995642}" sibTransId="{F8257C94-5714-46F9-890F-54552B672D14}"/>
    <dgm:cxn modelId="{8E81608C-F201-439D-B104-557686D934E2}" type="presOf" srcId="{2B15DF3D-7F7A-4F1E-A02C-6FDBC8E7421B}" destId="{AC3623FC-231E-48AE-A595-03E550527300}" srcOrd="0" destOrd="2" presId="urn:microsoft.com/office/officeart/2005/8/layout/chevron2"/>
    <dgm:cxn modelId="{C3679F99-7450-474F-B439-6D9FFAF1B46A}" srcId="{F8F4D0FF-7EBD-45A9-8BF0-C63C6CDBDB7B}" destId="{F04D82E7-8396-425B-99D7-AA76823557EC}" srcOrd="2" destOrd="0" parTransId="{3C0D5B61-A5F1-43C9-8F4F-81A683C03FA5}" sibTransId="{4A64423B-923F-4C97-867C-EC3DF66C549C}"/>
    <dgm:cxn modelId="{916D4CB1-DCFA-4B86-B304-094A92E2A257}" type="presOf" srcId="{126CB21C-C795-4D13-A9C8-D6806E6334B2}" destId="{AC3623FC-231E-48AE-A595-03E550527300}" srcOrd="0" destOrd="0" presId="urn:microsoft.com/office/officeart/2005/8/layout/chevron2"/>
    <dgm:cxn modelId="{D3C4EBB8-33C9-4D7F-BE21-D388DC4D2B34}" srcId="{AA84A150-EAD6-40F0-95B4-484D9658EF7F}" destId="{2B15DF3D-7F7A-4F1E-A02C-6FDBC8E7421B}" srcOrd="2" destOrd="0" parTransId="{3470EB2A-5566-420E-B654-85475FDDEBAB}" sibTransId="{F84221E5-48BE-4592-BBE3-5201BFEA8001}"/>
    <dgm:cxn modelId="{A9F300C2-A679-409F-985B-A4FB1A92E84E}" srcId="{9BCF417E-F913-4386-98F6-52C55C9EBEBE}" destId="{85D83922-8E30-4448-8828-96B3C32FFEDD}" srcOrd="1" destOrd="0" parTransId="{76CC0837-D9AB-40E7-A15E-0DB9E646FA3F}" sibTransId="{9919A669-6270-481A-944A-6D0ED136262B}"/>
    <dgm:cxn modelId="{CC638CC7-D2C6-4288-BCA9-E5540893362D}" type="presOf" srcId="{F8F4D0FF-7EBD-45A9-8BF0-C63C6CDBDB7B}" destId="{5520BBFC-F7B7-4763-BE96-235823DBCA5F}" srcOrd="0" destOrd="0" presId="urn:microsoft.com/office/officeart/2005/8/layout/chevron2"/>
    <dgm:cxn modelId="{14BB16CB-24BE-47B0-BE40-1BF9E70E4D1B}" type="presOf" srcId="{F04D82E7-8396-425B-99D7-AA76823557EC}" destId="{7BE74434-54B5-4490-AA3D-A2EAC5441C5B}" srcOrd="0" destOrd="0" presId="urn:microsoft.com/office/officeart/2005/8/layout/chevron2"/>
    <dgm:cxn modelId="{E9CD21DC-9F29-447D-B2D3-F227D066A0CC}" type="presOf" srcId="{BC404063-E4CA-4CF3-BCF2-66BD2D6A6286}" destId="{AC3623FC-231E-48AE-A595-03E550527300}" srcOrd="0" destOrd="1" presId="urn:microsoft.com/office/officeart/2005/8/layout/chevron2"/>
    <dgm:cxn modelId="{CF84D5DD-4ADB-4BE4-8357-22392129158C}" type="presOf" srcId="{AA84A150-EAD6-40F0-95B4-484D9658EF7F}" destId="{B3C00AFE-83AD-4EA5-95F4-3D2156C40A31}" srcOrd="0" destOrd="0" presId="urn:microsoft.com/office/officeart/2005/8/layout/chevron2"/>
    <dgm:cxn modelId="{8AE8B2E1-A716-42C0-B33C-64B7FC77362E}" type="presOf" srcId="{85D83922-8E30-4448-8828-96B3C32FFEDD}" destId="{6D9F70BC-4EA6-4412-A43B-6095CCC11065}" srcOrd="0" destOrd="1" presId="urn:microsoft.com/office/officeart/2005/8/layout/chevron2"/>
    <dgm:cxn modelId="{097EB6E8-3625-4696-B5E5-6D1CC1FD6548}" type="presOf" srcId="{F4D7F663-7181-44D1-AEF0-6266107E8546}" destId="{6D9F70BC-4EA6-4412-A43B-6095CCC11065}" srcOrd="0" destOrd="0" presId="urn:microsoft.com/office/officeart/2005/8/layout/chevron2"/>
    <dgm:cxn modelId="{C97C3BEB-455A-40B3-96B6-DB91E4946A32}" type="presOf" srcId="{A7BBB357-30D6-4E35-9290-64CFAAEC591A}" destId="{6D9F70BC-4EA6-4412-A43B-6095CCC11065}" srcOrd="0" destOrd="2" presId="urn:microsoft.com/office/officeart/2005/8/layout/chevron2"/>
    <dgm:cxn modelId="{CCE177E3-2456-4C26-92C9-F843C157DE1F}" type="presParOf" srcId="{5520BBFC-F7B7-4763-BE96-235823DBCA5F}" destId="{F731E489-8109-4420-B70B-D06F34C5559E}" srcOrd="0" destOrd="0" presId="urn:microsoft.com/office/officeart/2005/8/layout/chevron2"/>
    <dgm:cxn modelId="{609FC2D0-01D7-47AC-A30F-EA2A231BA2CB}" type="presParOf" srcId="{F731E489-8109-4420-B70B-D06F34C5559E}" destId="{B3C00AFE-83AD-4EA5-95F4-3D2156C40A31}" srcOrd="0" destOrd="0" presId="urn:microsoft.com/office/officeart/2005/8/layout/chevron2"/>
    <dgm:cxn modelId="{A96B5C9E-0C54-4D94-9902-61B368A94E8B}" type="presParOf" srcId="{F731E489-8109-4420-B70B-D06F34C5559E}" destId="{AC3623FC-231E-48AE-A595-03E550527300}" srcOrd="1" destOrd="0" presId="urn:microsoft.com/office/officeart/2005/8/layout/chevron2"/>
    <dgm:cxn modelId="{0FC15328-FFEB-4009-AB58-04F6FC405CFB}" type="presParOf" srcId="{5520BBFC-F7B7-4763-BE96-235823DBCA5F}" destId="{968227B6-BFEB-4997-843B-4D562EE49C2B}" srcOrd="1" destOrd="0" presId="urn:microsoft.com/office/officeart/2005/8/layout/chevron2"/>
    <dgm:cxn modelId="{8369776E-355F-4B57-BEBD-12453767493C}" type="presParOf" srcId="{5520BBFC-F7B7-4763-BE96-235823DBCA5F}" destId="{1C6C65C8-98C6-4840-A280-841B2C6B81D6}" srcOrd="2" destOrd="0" presId="urn:microsoft.com/office/officeart/2005/8/layout/chevron2"/>
    <dgm:cxn modelId="{92B5DB49-F133-4ABC-AB86-27E6670A01D5}" type="presParOf" srcId="{1C6C65C8-98C6-4840-A280-841B2C6B81D6}" destId="{D0B28B4B-E012-4A89-B5F7-1839DEABA1EA}" srcOrd="0" destOrd="0" presId="urn:microsoft.com/office/officeart/2005/8/layout/chevron2"/>
    <dgm:cxn modelId="{6C15A1EC-F5CB-44DF-8DF5-F12BB02F3807}" type="presParOf" srcId="{1C6C65C8-98C6-4840-A280-841B2C6B81D6}" destId="{6D9F70BC-4EA6-4412-A43B-6095CCC11065}" srcOrd="1" destOrd="0" presId="urn:microsoft.com/office/officeart/2005/8/layout/chevron2"/>
    <dgm:cxn modelId="{690726F4-74EB-45D9-AA0F-EE55396BE852}" type="presParOf" srcId="{5520BBFC-F7B7-4763-BE96-235823DBCA5F}" destId="{5E9803C0-3626-4532-A2D8-1A2B94A08C90}" srcOrd="3" destOrd="0" presId="urn:microsoft.com/office/officeart/2005/8/layout/chevron2"/>
    <dgm:cxn modelId="{EC5444CC-0146-4DE4-BDFF-FF93C7B56F0D}" type="presParOf" srcId="{5520BBFC-F7B7-4763-BE96-235823DBCA5F}" destId="{905D8FB3-03BA-482C-8D31-52CAAC2393C1}" srcOrd="4" destOrd="0" presId="urn:microsoft.com/office/officeart/2005/8/layout/chevron2"/>
    <dgm:cxn modelId="{C34587BF-7F29-48A3-B83B-0C137863A071}" type="presParOf" srcId="{905D8FB3-03BA-482C-8D31-52CAAC2393C1}" destId="{7BE74434-54B5-4490-AA3D-A2EAC5441C5B}" srcOrd="0" destOrd="0" presId="urn:microsoft.com/office/officeart/2005/8/layout/chevron2"/>
    <dgm:cxn modelId="{75C6F56E-69E8-48B4-B438-10C9E930AFF6}" type="presParOf" srcId="{905D8FB3-03BA-482C-8D31-52CAAC2393C1}" destId="{9760B364-21E8-4108-8BE4-EFA8B3C4876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467266-7A8F-4FE3-9F5F-852475B0B5F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1A9DBCC-9B2C-4990-94B6-1045D599446D}">
      <dgm:prSet phldrT="[Text]"/>
      <dgm:spPr/>
      <dgm:t>
        <a:bodyPr/>
        <a:lstStyle/>
        <a:p>
          <a:r>
            <a:rPr lang="en-US">
              <a:solidFill>
                <a:schemeClr val="accent2">
                  <a:lumMod val="75000"/>
                </a:schemeClr>
              </a:solidFill>
            </a:rPr>
            <a:t>Article 4</a:t>
          </a:r>
        </a:p>
        <a:p>
          <a:r>
            <a:rPr lang="en-US">
              <a:solidFill>
                <a:schemeClr val="accent2">
                  <a:lumMod val="75000"/>
                </a:schemeClr>
              </a:solidFill>
            </a:rPr>
            <a:t>2019</a:t>
          </a:r>
        </a:p>
      </dgm:t>
    </dgm:pt>
    <dgm:pt modelId="{AAC401EC-439E-4996-92DB-9B1196D43F71}" type="parTrans" cxnId="{8BEDEE1B-402F-4211-8154-99F583ADB4F0}">
      <dgm:prSet/>
      <dgm:spPr/>
      <dgm:t>
        <a:bodyPr/>
        <a:lstStyle/>
        <a:p>
          <a:endParaRPr lang="en-US"/>
        </a:p>
      </dgm:t>
    </dgm:pt>
    <dgm:pt modelId="{34EB4600-EE01-4F1D-9115-EB5E6DB7B026}" type="sibTrans" cxnId="{8BEDEE1B-402F-4211-8154-99F583ADB4F0}">
      <dgm:prSet/>
      <dgm:spPr/>
      <dgm:t>
        <a:bodyPr/>
        <a:lstStyle/>
        <a:p>
          <a:endParaRPr lang="en-US"/>
        </a:p>
      </dgm:t>
    </dgm:pt>
    <dgm:pt modelId="{47D30B62-C96C-48E5-8F97-E026CDECDBF7}">
      <dgm:prSet phldrT="[Text]" custT="1"/>
      <dgm:spPr/>
      <dgm:t>
        <a:bodyPr/>
        <a:lstStyle/>
        <a:p>
          <a:r>
            <a:rPr lang="en-US" sz="800" b="1" i="0">
              <a:solidFill>
                <a:schemeClr val="accent2">
                  <a:lumMod val="75000"/>
                </a:schemeClr>
              </a:solidFill>
            </a:rPr>
            <a:t>Pneumonia Detection Using CNN based Feature Extraction</a:t>
          </a:r>
          <a:endParaRPr lang="en-US" sz="800" b="1">
            <a:solidFill>
              <a:schemeClr val="accent2">
                <a:lumMod val="75000"/>
              </a:schemeClr>
            </a:solidFill>
          </a:endParaRPr>
        </a:p>
      </dgm:t>
    </dgm:pt>
    <dgm:pt modelId="{13A82EA7-E0D3-4FBE-8BD7-9A10343E06E8}" type="parTrans" cxnId="{94B872F2-493A-49E5-B657-FC8781F40D31}">
      <dgm:prSet/>
      <dgm:spPr/>
      <dgm:t>
        <a:bodyPr/>
        <a:lstStyle/>
        <a:p>
          <a:endParaRPr lang="en-US"/>
        </a:p>
      </dgm:t>
    </dgm:pt>
    <dgm:pt modelId="{388DE277-4993-44C3-8668-BF3BB76B9BB1}" type="sibTrans" cxnId="{94B872F2-493A-49E5-B657-FC8781F40D31}">
      <dgm:prSet/>
      <dgm:spPr/>
      <dgm:t>
        <a:bodyPr/>
        <a:lstStyle/>
        <a:p>
          <a:endParaRPr lang="en-US"/>
        </a:p>
      </dgm:t>
    </dgm:pt>
    <dgm:pt modelId="{63FADD4F-2A40-42EF-B959-30B87750184C}">
      <dgm:prSet phldrT="[Text]" custT="1"/>
      <dgm:spPr/>
      <dgm:t>
        <a:bodyPr/>
        <a:lstStyle/>
        <a:p>
          <a:pPr>
            <a:buFont typeface="Arial" panose="020B0604020202020204" pitchFamily="34" charset="0"/>
            <a:buChar char="•"/>
          </a:pPr>
          <a:r>
            <a:rPr lang="en-US" sz="800" b="0" i="0" dirty="0">
              <a:solidFill>
                <a:schemeClr val="accent2">
                  <a:lumMod val="75000"/>
                </a:schemeClr>
              </a:solidFill>
            </a:rPr>
            <a:t>CNN-based feature extraction is effective in pneumonia detection from medical images.</a:t>
          </a:r>
          <a:endParaRPr lang="en-US" sz="800" dirty="0">
            <a:solidFill>
              <a:schemeClr val="accent2">
                <a:lumMod val="75000"/>
              </a:schemeClr>
            </a:solidFill>
          </a:endParaRPr>
        </a:p>
      </dgm:t>
    </dgm:pt>
    <dgm:pt modelId="{3B38C232-AA7E-4C31-8771-6B2404D30505}" type="parTrans" cxnId="{C3085E39-8ABA-420E-8685-223BE92BFB0D}">
      <dgm:prSet/>
      <dgm:spPr/>
      <dgm:t>
        <a:bodyPr/>
        <a:lstStyle/>
        <a:p>
          <a:endParaRPr lang="en-US"/>
        </a:p>
      </dgm:t>
    </dgm:pt>
    <dgm:pt modelId="{208BFE3C-660C-4D24-83A0-E41A9EAB87E3}" type="sibTrans" cxnId="{C3085E39-8ABA-420E-8685-223BE92BFB0D}">
      <dgm:prSet/>
      <dgm:spPr/>
      <dgm:t>
        <a:bodyPr/>
        <a:lstStyle/>
        <a:p>
          <a:endParaRPr lang="en-US"/>
        </a:p>
      </dgm:t>
    </dgm:pt>
    <dgm:pt modelId="{90976D68-D9B5-40DA-8559-BDE393D2EDB1}">
      <dgm:prSet phldrT="[Text]"/>
      <dgm:spPr/>
      <dgm:t>
        <a:bodyPr/>
        <a:lstStyle/>
        <a:p>
          <a:r>
            <a:rPr lang="en-US">
              <a:solidFill>
                <a:schemeClr val="accent2">
                  <a:lumMod val="75000"/>
                </a:schemeClr>
              </a:solidFill>
            </a:rPr>
            <a:t>Article 5</a:t>
          </a:r>
        </a:p>
        <a:p>
          <a:r>
            <a:rPr lang="en-US">
              <a:solidFill>
                <a:schemeClr val="accent2">
                  <a:lumMod val="75000"/>
                </a:schemeClr>
              </a:solidFill>
            </a:rPr>
            <a:t>2016</a:t>
          </a:r>
        </a:p>
      </dgm:t>
    </dgm:pt>
    <dgm:pt modelId="{9B5A2897-DBB8-446D-BA6C-369BDCD9B192}" type="parTrans" cxnId="{4E744A81-6BE3-47CE-A54A-F679ADD6A2A9}">
      <dgm:prSet/>
      <dgm:spPr/>
      <dgm:t>
        <a:bodyPr/>
        <a:lstStyle/>
        <a:p>
          <a:endParaRPr lang="en-US"/>
        </a:p>
      </dgm:t>
    </dgm:pt>
    <dgm:pt modelId="{DE639963-FBD4-4418-B9D2-CC4BA4F29EDA}" type="sibTrans" cxnId="{4E744A81-6BE3-47CE-A54A-F679ADD6A2A9}">
      <dgm:prSet/>
      <dgm:spPr/>
      <dgm:t>
        <a:bodyPr/>
        <a:lstStyle/>
        <a:p>
          <a:endParaRPr lang="en-US"/>
        </a:p>
      </dgm:t>
    </dgm:pt>
    <dgm:pt modelId="{419A9F6E-3887-445C-96C4-999CE7AE5A0A}">
      <dgm:prSet phldrT="[Text]" custT="1"/>
      <dgm:spPr/>
      <dgm:t>
        <a:bodyPr/>
        <a:lstStyle/>
        <a:p>
          <a:r>
            <a:rPr lang="en-US" sz="800" b="1" i="0" dirty="0">
              <a:solidFill>
                <a:schemeClr val="accent2">
                  <a:lumMod val="75000"/>
                </a:schemeClr>
              </a:solidFill>
            </a:rPr>
            <a:t>Automated Pneumonia Detection from Chest X-Ray Images using Deep Convolutional Neural Networks</a:t>
          </a:r>
          <a:endParaRPr lang="en-US" sz="800" b="1" dirty="0">
            <a:solidFill>
              <a:schemeClr val="accent2">
                <a:lumMod val="75000"/>
              </a:schemeClr>
            </a:solidFill>
          </a:endParaRPr>
        </a:p>
      </dgm:t>
    </dgm:pt>
    <dgm:pt modelId="{DB3F9562-6A9A-400A-81BC-15ABCA21D35B}" type="parTrans" cxnId="{60D1C9EF-AD1A-4755-9A47-13019CD003EA}">
      <dgm:prSet/>
      <dgm:spPr/>
      <dgm:t>
        <a:bodyPr/>
        <a:lstStyle/>
        <a:p>
          <a:endParaRPr lang="en-US"/>
        </a:p>
      </dgm:t>
    </dgm:pt>
    <dgm:pt modelId="{4CB4EE83-5E4B-4229-B022-7E5CDCB28D16}" type="sibTrans" cxnId="{60D1C9EF-AD1A-4755-9A47-13019CD003EA}">
      <dgm:prSet/>
      <dgm:spPr/>
      <dgm:t>
        <a:bodyPr/>
        <a:lstStyle/>
        <a:p>
          <a:endParaRPr lang="en-US"/>
        </a:p>
      </dgm:t>
    </dgm:pt>
    <dgm:pt modelId="{74D2DF0A-E9CB-42F5-B80A-FCF9911A5264}">
      <dgm:prSet phldrT="[Text]" custT="1"/>
      <dgm:spPr/>
      <dgm:t>
        <a:bodyPr/>
        <a:lstStyle/>
        <a:p>
          <a:pPr>
            <a:buFont typeface="Arial" panose="020B0604020202020204" pitchFamily="34" charset="0"/>
            <a:buChar char="•"/>
          </a:pPr>
          <a:r>
            <a:rPr lang="en-US" sz="800" b="0" i="0">
              <a:solidFill>
                <a:schemeClr val="accent2">
                  <a:lumMod val="75000"/>
                </a:schemeClr>
              </a:solidFill>
            </a:rPr>
            <a:t>Deep Convolutional Neural Networks effectively automate pneumonia detection from chest X-ray images.</a:t>
          </a:r>
          <a:endParaRPr lang="en-US" sz="800">
            <a:solidFill>
              <a:schemeClr val="accent2">
                <a:lumMod val="75000"/>
              </a:schemeClr>
            </a:solidFill>
          </a:endParaRPr>
        </a:p>
      </dgm:t>
    </dgm:pt>
    <dgm:pt modelId="{952DD9B0-4AFD-45E5-95C0-8CF7CF40430A}" type="parTrans" cxnId="{D9FE18A3-B54A-43D7-9492-8B565A604089}">
      <dgm:prSet/>
      <dgm:spPr/>
      <dgm:t>
        <a:bodyPr/>
        <a:lstStyle/>
        <a:p>
          <a:endParaRPr lang="en-US"/>
        </a:p>
      </dgm:t>
    </dgm:pt>
    <dgm:pt modelId="{6B61634A-C020-464D-B6BE-6DC2B9EEEB3A}" type="sibTrans" cxnId="{D9FE18A3-B54A-43D7-9492-8B565A604089}">
      <dgm:prSet/>
      <dgm:spPr/>
      <dgm:t>
        <a:bodyPr/>
        <a:lstStyle/>
        <a:p>
          <a:endParaRPr lang="en-US"/>
        </a:p>
      </dgm:t>
    </dgm:pt>
    <dgm:pt modelId="{ACB3ECB4-B9D8-4570-9720-8767FF14B3FC}">
      <dgm:prSet phldrT="[Text]"/>
      <dgm:spPr/>
      <dgm:t>
        <a:bodyPr/>
        <a:lstStyle/>
        <a:p>
          <a:r>
            <a:rPr lang="en-US"/>
            <a:t>Article 6</a:t>
          </a:r>
        </a:p>
        <a:p>
          <a:r>
            <a:rPr lang="en-US"/>
            <a:t>2017</a:t>
          </a:r>
        </a:p>
      </dgm:t>
    </dgm:pt>
    <dgm:pt modelId="{6A3E0154-6DDE-455E-8827-B970C6CE99E3}" type="parTrans" cxnId="{BF40C4E8-9D36-413D-A1A5-36D9093E3C92}">
      <dgm:prSet/>
      <dgm:spPr/>
      <dgm:t>
        <a:bodyPr/>
        <a:lstStyle/>
        <a:p>
          <a:endParaRPr lang="en-US"/>
        </a:p>
      </dgm:t>
    </dgm:pt>
    <dgm:pt modelId="{24DCBAF4-59A7-44E5-A123-7CD081254F07}" type="sibTrans" cxnId="{BF40C4E8-9D36-413D-A1A5-36D9093E3C92}">
      <dgm:prSet/>
      <dgm:spPr/>
      <dgm:t>
        <a:bodyPr/>
        <a:lstStyle/>
        <a:p>
          <a:endParaRPr lang="en-US"/>
        </a:p>
      </dgm:t>
    </dgm:pt>
    <dgm:pt modelId="{6850BD73-709C-49B9-B37F-2DB71B206521}">
      <dgm:prSet phldrT="[Text]" custT="1"/>
      <dgm:spPr/>
      <dgm:t>
        <a:bodyPr/>
        <a:lstStyle/>
        <a:p>
          <a:r>
            <a:rPr lang="en-US" sz="800" b="1" i="0"/>
            <a:t>ChestX-ray8: Hospital-scale Chest X-ray Database and Benchmarks on Weakly-Supervised Classification and Localization of Common Thorax Diseases</a:t>
          </a:r>
          <a:endParaRPr lang="en-US" sz="800" b="1"/>
        </a:p>
      </dgm:t>
    </dgm:pt>
    <dgm:pt modelId="{D10FC755-8A47-4EA1-A463-13C7C97FA132}" type="parTrans" cxnId="{CE5BB412-B605-4870-AE4E-09933EE6D4F1}">
      <dgm:prSet/>
      <dgm:spPr/>
      <dgm:t>
        <a:bodyPr/>
        <a:lstStyle/>
        <a:p>
          <a:endParaRPr lang="en-US"/>
        </a:p>
      </dgm:t>
    </dgm:pt>
    <dgm:pt modelId="{DC55734F-4343-4331-BBE8-960BB096041F}" type="sibTrans" cxnId="{CE5BB412-B605-4870-AE4E-09933EE6D4F1}">
      <dgm:prSet/>
      <dgm:spPr/>
      <dgm:t>
        <a:bodyPr/>
        <a:lstStyle/>
        <a:p>
          <a:endParaRPr lang="en-US"/>
        </a:p>
      </dgm:t>
    </dgm:pt>
    <dgm:pt modelId="{EA2E8A60-B794-49F6-A6DF-60294D92DDDE}">
      <dgm:prSet custT="1"/>
      <dgm:spPr/>
      <dgm:t>
        <a:bodyPr/>
        <a:lstStyle/>
        <a:p>
          <a:pPr>
            <a:buFont typeface="Arial" panose="020B0604020202020204" pitchFamily="34" charset="0"/>
            <a:buChar char="•"/>
          </a:pPr>
          <a:r>
            <a:rPr lang="en-US" sz="800" b="0" i="0" dirty="0">
              <a:solidFill>
                <a:schemeClr val="accent2">
                  <a:lumMod val="75000"/>
                </a:schemeClr>
              </a:solidFill>
            </a:rPr>
            <a:t>This approach demonstrates promise for automating and improving diagnostic accuracy in pneumonia detection</a:t>
          </a:r>
          <a:r>
            <a:rPr lang="en-US" sz="800" b="0" i="0" dirty="0"/>
            <a:t>.</a:t>
          </a:r>
        </a:p>
      </dgm:t>
    </dgm:pt>
    <dgm:pt modelId="{CDA941E9-D4D5-43E7-8EF9-1A1E9899DCF7}" type="parTrans" cxnId="{7A1FCCF2-9619-4562-A155-757B52E80D3E}">
      <dgm:prSet/>
      <dgm:spPr/>
      <dgm:t>
        <a:bodyPr/>
        <a:lstStyle/>
        <a:p>
          <a:endParaRPr lang="en-US"/>
        </a:p>
      </dgm:t>
    </dgm:pt>
    <dgm:pt modelId="{E79BD0DB-2563-4CBF-8678-8D72CEB7AD94}" type="sibTrans" cxnId="{7A1FCCF2-9619-4562-A155-757B52E80D3E}">
      <dgm:prSet/>
      <dgm:spPr/>
      <dgm:t>
        <a:bodyPr/>
        <a:lstStyle/>
        <a:p>
          <a:endParaRPr lang="en-US"/>
        </a:p>
      </dgm:t>
    </dgm:pt>
    <dgm:pt modelId="{1D5DE026-BA41-4804-ADA2-34790A8D401F}">
      <dgm:prSet custT="1"/>
      <dgm:spPr/>
      <dgm:t>
        <a:bodyPr/>
        <a:lstStyle/>
        <a:p>
          <a:pPr>
            <a:buFont typeface="Arial" panose="020B0604020202020204" pitchFamily="34" charset="0"/>
            <a:buChar char="•"/>
          </a:pPr>
          <a:r>
            <a:rPr lang="en-US" sz="800" b="0" i="0" dirty="0">
              <a:solidFill>
                <a:schemeClr val="accent2">
                  <a:lumMod val="75000"/>
                </a:schemeClr>
              </a:solidFill>
            </a:rPr>
            <a:t>The developed system shows promise for enhancing diagnostic accuracy and efficiency in healthcare settings.</a:t>
          </a:r>
        </a:p>
      </dgm:t>
    </dgm:pt>
    <dgm:pt modelId="{D7AC7CAF-543D-4748-A01F-626A6E584703}" type="parTrans" cxnId="{114EEE98-D9D0-45FB-99A0-0D8ED5A5E28A}">
      <dgm:prSet/>
      <dgm:spPr/>
      <dgm:t>
        <a:bodyPr/>
        <a:lstStyle/>
        <a:p>
          <a:endParaRPr lang="en-US"/>
        </a:p>
      </dgm:t>
    </dgm:pt>
    <dgm:pt modelId="{E4DCBB54-A6FF-46B8-BB84-276916B98C95}" type="sibTrans" cxnId="{114EEE98-D9D0-45FB-99A0-0D8ED5A5E28A}">
      <dgm:prSet/>
      <dgm:spPr/>
      <dgm:t>
        <a:bodyPr/>
        <a:lstStyle/>
        <a:p>
          <a:endParaRPr lang="en-US"/>
        </a:p>
      </dgm:t>
    </dgm:pt>
    <dgm:pt modelId="{4440A9FC-75ED-4614-9B75-A5BAC41496EA}">
      <dgm:prSet phldrT="[Text]" custT="1"/>
      <dgm:spPr/>
      <dgm:t>
        <a:bodyPr/>
        <a:lstStyle/>
        <a:p>
          <a:pPr>
            <a:buFont typeface="Arial" panose="020B0604020202020204" pitchFamily="34" charset="0"/>
            <a:buChar char="•"/>
          </a:pPr>
          <a:r>
            <a:rPr lang="en-US" sz="800" b="0" i="0" dirty="0"/>
            <a:t>ChestX-ray8 offers a vast collection of chest X-ray images for research.</a:t>
          </a:r>
          <a:endParaRPr lang="en-US" sz="800" b="1" dirty="0"/>
        </a:p>
      </dgm:t>
    </dgm:pt>
    <dgm:pt modelId="{E7E35E92-0FBA-4EE2-84EB-CD4D2328DD02}" type="parTrans" cxnId="{FA42DDE4-04EA-4942-AB68-4AE74A6CED7F}">
      <dgm:prSet/>
      <dgm:spPr/>
      <dgm:t>
        <a:bodyPr/>
        <a:lstStyle/>
        <a:p>
          <a:endParaRPr lang="en-US"/>
        </a:p>
      </dgm:t>
    </dgm:pt>
    <dgm:pt modelId="{38E58882-0A68-4AA1-B604-4589E19B207D}" type="sibTrans" cxnId="{FA42DDE4-04EA-4942-AB68-4AE74A6CED7F}">
      <dgm:prSet/>
      <dgm:spPr/>
      <dgm:t>
        <a:bodyPr/>
        <a:lstStyle/>
        <a:p>
          <a:endParaRPr lang="en-US"/>
        </a:p>
      </dgm:t>
    </dgm:pt>
    <dgm:pt modelId="{F4EB774D-BE41-44C7-8DBE-FB9545A2A88F}">
      <dgm:prSet custT="1"/>
      <dgm:spPr/>
      <dgm:t>
        <a:bodyPr/>
        <a:lstStyle/>
        <a:p>
          <a:pPr>
            <a:buFont typeface="Arial" panose="020B0604020202020204" pitchFamily="34" charset="0"/>
            <a:buChar char="•"/>
          </a:pPr>
          <a:r>
            <a:rPr lang="en-US" sz="800" b="0" i="0" dirty="0"/>
            <a:t>It enables benchmarking on weakly-supervised classification and localization of common thorax diseases, aiding in medical image analysis.</a:t>
          </a:r>
        </a:p>
      </dgm:t>
    </dgm:pt>
    <dgm:pt modelId="{75D4D897-245E-4A92-B001-F6D73436D48F}" type="parTrans" cxnId="{E4759D87-B162-41C8-B68F-DC03CC6B8469}">
      <dgm:prSet/>
      <dgm:spPr/>
      <dgm:t>
        <a:bodyPr/>
        <a:lstStyle/>
        <a:p>
          <a:endParaRPr lang="en-US"/>
        </a:p>
      </dgm:t>
    </dgm:pt>
    <dgm:pt modelId="{DD9A4721-D8FE-4185-AD5A-44B972E3A471}" type="sibTrans" cxnId="{E4759D87-B162-41C8-B68F-DC03CC6B8469}">
      <dgm:prSet/>
      <dgm:spPr/>
      <dgm:t>
        <a:bodyPr/>
        <a:lstStyle/>
        <a:p>
          <a:endParaRPr lang="en-US"/>
        </a:p>
      </dgm:t>
    </dgm:pt>
    <dgm:pt modelId="{76680977-9A17-47E4-8200-8FA39A8F0A63}" type="pres">
      <dgm:prSet presAssocID="{CB467266-7A8F-4FE3-9F5F-852475B0B5F6}" presName="linearFlow" presStyleCnt="0">
        <dgm:presLayoutVars>
          <dgm:dir/>
          <dgm:animLvl val="lvl"/>
          <dgm:resizeHandles val="exact"/>
        </dgm:presLayoutVars>
      </dgm:prSet>
      <dgm:spPr/>
    </dgm:pt>
    <dgm:pt modelId="{E1E49127-8B8E-4D7E-AFE5-05B9CE8813BB}" type="pres">
      <dgm:prSet presAssocID="{81A9DBCC-9B2C-4990-94B6-1045D599446D}" presName="composite" presStyleCnt="0"/>
      <dgm:spPr/>
    </dgm:pt>
    <dgm:pt modelId="{161C204E-49FC-4618-A0EF-CB47CB7D96FF}" type="pres">
      <dgm:prSet presAssocID="{81A9DBCC-9B2C-4990-94B6-1045D599446D}" presName="parentText" presStyleLbl="alignNode1" presStyleIdx="0" presStyleCnt="3">
        <dgm:presLayoutVars>
          <dgm:chMax val="1"/>
          <dgm:bulletEnabled val="1"/>
        </dgm:presLayoutVars>
      </dgm:prSet>
      <dgm:spPr/>
    </dgm:pt>
    <dgm:pt modelId="{65F1F84D-C31F-4DBE-B389-FB122CCCE6A1}" type="pres">
      <dgm:prSet presAssocID="{81A9DBCC-9B2C-4990-94B6-1045D599446D}" presName="descendantText" presStyleLbl="alignAcc1" presStyleIdx="0" presStyleCnt="3">
        <dgm:presLayoutVars>
          <dgm:bulletEnabled val="1"/>
        </dgm:presLayoutVars>
      </dgm:prSet>
      <dgm:spPr/>
    </dgm:pt>
    <dgm:pt modelId="{108B6CB3-0B8A-4BDA-A66F-BA3BE7C78DDE}" type="pres">
      <dgm:prSet presAssocID="{34EB4600-EE01-4F1D-9115-EB5E6DB7B026}" presName="sp" presStyleCnt="0"/>
      <dgm:spPr/>
    </dgm:pt>
    <dgm:pt modelId="{3E858A32-3927-4DBE-AB33-9B427B8E3107}" type="pres">
      <dgm:prSet presAssocID="{90976D68-D9B5-40DA-8559-BDE393D2EDB1}" presName="composite" presStyleCnt="0"/>
      <dgm:spPr/>
    </dgm:pt>
    <dgm:pt modelId="{FD27081B-81BD-493F-82E8-DC9DF4A9064A}" type="pres">
      <dgm:prSet presAssocID="{90976D68-D9B5-40DA-8559-BDE393D2EDB1}" presName="parentText" presStyleLbl="alignNode1" presStyleIdx="1" presStyleCnt="3">
        <dgm:presLayoutVars>
          <dgm:chMax val="1"/>
          <dgm:bulletEnabled val="1"/>
        </dgm:presLayoutVars>
      </dgm:prSet>
      <dgm:spPr/>
    </dgm:pt>
    <dgm:pt modelId="{74026FA8-D402-4943-8B80-1D94502A2B77}" type="pres">
      <dgm:prSet presAssocID="{90976D68-D9B5-40DA-8559-BDE393D2EDB1}" presName="descendantText" presStyleLbl="alignAcc1" presStyleIdx="1" presStyleCnt="3" custLinFactNeighborY="9838">
        <dgm:presLayoutVars>
          <dgm:bulletEnabled val="1"/>
        </dgm:presLayoutVars>
      </dgm:prSet>
      <dgm:spPr/>
    </dgm:pt>
    <dgm:pt modelId="{A98B00CD-01FD-431C-B203-16B1EDB9F6CF}" type="pres">
      <dgm:prSet presAssocID="{DE639963-FBD4-4418-B9D2-CC4BA4F29EDA}" presName="sp" presStyleCnt="0"/>
      <dgm:spPr/>
    </dgm:pt>
    <dgm:pt modelId="{1C042916-471F-46D0-81AA-7CEBB85ECA53}" type="pres">
      <dgm:prSet presAssocID="{ACB3ECB4-B9D8-4570-9720-8767FF14B3FC}" presName="composite" presStyleCnt="0"/>
      <dgm:spPr/>
    </dgm:pt>
    <dgm:pt modelId="{7C2BEE87-4941-4CC9-BDEA-BB02AB7C39B5}" type="pres">
      <dgm:prSet presAssocID="{ACB3ECB4-B9D8-4570-9720-8767FF14B3FC}" presName="parentText" presStyleLbl="alignNode1" presStyleIdx="2" presStyleCnt="3">
        <dgm:presLayoutVars>
          <dgm:chMax val="1"/>
          <dgm:bulletEnabled val="1"/>
        </dgm:presLayoutVars>
      </dgm:prSet>
      <dgm:spPr/>
    </dgm:pt>
    <dgm:pt modelId="{98CF3359-A8D6-4DF0-B64B-DB67540A98E4}" type="pres">
      <dgm:prSet presAssocID="{ACB3ECB4-B9D8-4570-9720-8767FF14B3FC}" presName="descendantText" presStyleLbl="alignAcc1" presStyleIdx="2" presStyleCnt="3">
        <dgm:presLayoutVars>
          <dgm:bulletEnabled val="1"/>
        </dgm:presLayoutVars>
      </dgm:prSet>
      <dgm:spPr/>
    </dgm:pt>
  </dgm:ptLst>
  <dgm:cxnLst>
    <dgm:cxn modelId="{CE5BB412-B605-4870-AE4E-09933EE6D4F1}" srcId="{ACB3ECB4-B9D8-4570-9720-8767FF14B3FC}" destId="{6850BD73-709C-49B9-B37F-2DB71B206521}" srcOrd="0" destOrd="0" parTransId="{D10FC755-8A47-4EA1-A463-13C7C97FA132}" sibTransId="{DC55734F-4343-4331-BBE8-960BB096041F}"/>
    <dgm:cxn modelId="{7936961B-954A-4C53-9BC6-2142D66817D7}" type="presOf" srcId="{47D30B62-C96C-48E5-8F97-E026CDECDBF7}" destId="{65F1F84D-C31F-4DBE-B389-FB122CCCE6A1}" srcOrd="0" destOrd="0" presId="urn:microsoft.com/office/officeart/2005/8/layout/chevron2"/>
    <dgm:cxn modelId="{8BEDEE1B-402F-4211-8154-99F583ADB4F0}" srcId="{CB467266-7A8F-4FE3-9F5F-852475B0B5F6}" destId="{81A9DBCC-9B2C-4990-94B6-1045D599446D}" srcOrd="0" destOrd="0" parTransId="{AAC401EC-439E-4996-92DB-9B1196D43F71}" sibTransId="{34EB4600-EE01-4F1D-9115-EB5E6DB7B026}"/>
    <dgm:cxn modelId="{315CC128-6936-45FB-BBF8-D0BDDAE2EB56}" type="presOf" srcId="{4440A9FC-75ED-4614-9B75-A5BAC41496EA}" destId="{98CF3359-A8D6-4DF0-B64B-DB67540A98E4}" srcOrd="0" destOrd="1" presId="urn:microsoft.com/office/officeart/2005/8/layout/chevron2"/>
    <dgm:cxn modelId="{CA1F3530-4353-42C2-B010-4DFAAB106042}" type="presOf" srcId="{CB467266-7A8F-4FE3-9F5F-852475B0B5F6}" destId="{76680977-9A17-47E4-8200-8FA39A8F0A63}" srcOrd="0" destOrd="0" presId="urn:microsoft.com/office/officeart/2005/8/layout/chevron2"/>
    <dgm:cxn modelId="{C3085E39-8ABA-420E-8685-223BE92BFB0D}" srcId="{81A9DBCC-9B2C-4990-94B6-1045D599446D}" destId="{63FADD4F-2A40-42EF-B959-30B87750184C}" srcOrd="1" destOrd="0" parTransId="{3B38C232-AA7E-4C31-8771-6B2404D30505}" sibTransId="{208BFE3C-660C-4D24-83A0-E41A9EAB87E3}"/>
    <dgm:cxn modelId="{DDC0175C-A712-4249-BF0C-372E192255B2}" type="presOf" srcId="{EA2E8A60-B794-49F6-A6DF-60294D92DDDE}" destId="{65F1F84D-C31F-4DBE-B389-FB122CCCE6A1}" srcOrd="0" destOrd="2" presId="urn:microsoft.com/office/officeart/2005/8/layout/chevron2"/>
    <dgm:cxn modelId="{25D67A4A-4638-4C83-BB54-D3E76C52EA4D}" type="presOf" srcId="{6850BD73-709C-49B9-B37F-2DB71B206521}" destId="{98CF3359-A8D6-4DF0-B64B-DB67540A98E4}" srcOrd="0" destOrd="0" presId="urn:microsoft.com/office/officeart/2005/8/layout/chevron2"/>
    <dgm:cxn modelId="{D611CA6B-FCB9-46E1-BD91-BE6D70E4F419}" type="presOf" srcId="{1D5DE026-BA41-4804-ADA2-34790A8D401F}" destId="{74026FA8-D402-4943-8B80-1D94502A2B77}" srcOrd="0" destOrd="2" presId="urn:microsoft.com/office/officeart/2005/8/layout/chevron2"/>
    <dgm:cxn modelId="{FBA12E4E-ACD2-412F-8D55-2989192D8062}" type="presOf" srcId="{63FADD4F-2A40-42EF-B959-30B87750184C}" destId="{65F1F84D-C31F-4DBE-B389-FB122CCCE6A1}" srcOrd="0" destOrd="1" presId="urn:microsoft.com/office/officeart/2005/8/layout/chevron2"/>
    <dgm:cxn modelId="{4E744A81-6BE3-47CE-A54A-F679ADD6A2A9}" srcId="{CB467266-7A8F-4FE3-9F5F-852475B0B5F6}" destId="{90976D68-D9B5-40DA-8559-BDE393D2EDB1}" srcOrd="1" destOrd="0" parTransId="{9B5A2897-DBB8-446D-BA6C-369BDCD9B192}" sibTransId="{DE639963-FBD4-4418-B9D2-CC4BA4F29EDA}"/>
    <dgm:cxn modelId="{E4759D87-B162-41C8-B68F-DC03CC6B8469}" srcId="{ACB3ECB4-B9D8-4570-9720-8767FF14B3FC}" destId="{F4EB774D-BE41-44C7-8DBE-FB9545A2A88F}" srcOrd="2" destOrd="0" parTransId="{75D4D897-245E-4A92-B001-F6D73436D48F}" sibTransId="{DD9A4721-D8FE-4185-AD5A-44B972E3A471}"/>
    <dgm:cxn modelId="{114EEE98-D9D0-45FB-99A0-0D8ED5A5E28A}" srcId="{90976D68-D9B5-40DA-8559-BDE393D2EDB1}" destId="{1D5DE026-BA41-4804-ADA2-34790A8D401F}" srcOrd="2" destOrd="0" parTransId="{D7AC7CAF-543D-4748-A01F-626A6E584703}" sibTransId="{E4DCBB54-A6FF-46B8-BB84-276916B98C95}"/>
    <dgm:cxn modelId="{F56161A1-97CA-4930-86DF-130CD45AC562}" type="presOf" srcId="{90976D68-D9B5-40DA-8559-BDE393D2EDB1}" destId="{FD27081B-81BD-493F-82E8-DC9DF4A9064A}" srcOrd="0" destOrd="0" presId="urn:microsoft.com/office/officeart/2005/8/layout/chevron2"/>
    <dgm:cxn modelId="{A2F4CFA1-3A81-430E-A9EF-6BB46B6F6EFB}" type="presOf" srcId="{81A9DBCC-9B2C-4990-94B6-1045D599446D}" destId="{161C204E-49FC-4618-A0EF-CB47CB7D96FF}" srcOrd="0" destOrd="0" presId="urn:microsoft.com/office/officeart/2005/8/layout/chevron2"/>
    <dgm:cxn modelId="{D9FE18A3-B54A-43D7-9492-8B565A604089}" srcId="{90976D68-D9B5-40DA-8559-BDE393D2EDB1}" destId="{74D2DF0A-E9CB-42F5-B80A-FCF9911A5264}" srcOrd="1" destOrd="0" parTransId="{952DD9B0-4AFD-45E5-95C0-8CF7CF40430A}" sibTransId="{6B61634A-C020-464D-B6BE-6DC2B9EEEB3A}"/>
    <dgm:cxn modelId="{2416F3A4-EC04-423B-B354-1B73C9733BA7}" type="presOf" srcId="{419A9F6E-3887-445C-96C4-999CE7AE5A0A}" destId="{74026FA8-D402-4943-8B80-1D94502A2B77}" srcOrd="0" destOrd="0" presId="urn:microsoft.com/office/officeart/2005/8/layout/chevron2"/>
    <dgm:cxn modelId="{C91C8BDF-46A8-4171-930D-9620BF055859}" type="presOf" srcId="{F4EB774D-BE41-44C7-8DBE-FB9545A2A88F}" destId="{98CF3359-A8D6-4DF0-B64B-DB67540A98E4}" srcOrd="0" destOrd="2" presId="urn:microsoft.com/office/officeart/2005/8/layout/chevron2"/>
    <dgm:cxn modelId="{FA42DDE4-04EA-4942-AB68-4AE74A6CED7F}" srcId="{ACB3ECB4-B9D8-4570-9720-8767FF14B3FC}" destId="{4440A9FC-75ED-4614-9B75-A5BAC41496EA}" srcOrd="1" destOrd="0" parTransId="{E7E35E92-0FBA-4EE2-84EB-CD4D2328DD02}" sibTransId="{38E58882-0A68-4AA1-B604-4589E19B207D}"/>
    <dgm:cxn modelId="{BF40C4E8-9D36-413D-A1A5-36D9093E3C92}" srcId="{CB467266-7A8F-4FE3-9F5F-852475B0B5F6}" destId="{ACB3ECB4-B9D8-4570-9720-8767FF14B3FC}" srcOrd="2" destOrd="0" parTransId="{6A3E0154-6DDE-455E-8827-B970C6CE99E3}" sibTransId="{24DCBAF4-59A7-44E5-A123-7CD081254F07}"/>
    <dgm:cxn modelId="{83B002EA-D406-474F-A665-A19F7B9E370D}" type="presOf" srcId="{ACB3ECB4-B9D8-4570-9720-8767FF14B3FC}" destId="{7C2BEE87-4941-4CC9-BDEA-BB02AB7C39B5}" srcOrd="0" destOrd="0" presId="urn:microsoft.com/office/officeart/2005/8/layout/chevron2"/>
    <dgm:cxn modelId="{60D1C9EF-AD1A-4755-9A47-13019CD003EA}" srcId="{90976D68-D9B5-40DA-8559-BDE393D2EDB1}" destId="{419A9F6E-3887-445C-96C4-999CE7AE5A0A}" srcOrd="0" destOrd="0" parTransId="{DB3F9562-6A9A-400A-81BC-15ABCA21D35B}" sibTransId="{4CB4EE83-5E4B-4229-B022-7E5CDCB28D16}"/>
    <dgm:cxn modelId="{94B872F2-493A-49E5-B657-FC8781F40D31}" srcId="{81A9DBCC-9B2C-4990-94B6-1045D599446D}" destId="{47D30B62-C96C-48E5-8F97-E026CDECDBF7}" srcOrd="0" destOrd="0" parTransId="{13A82EA7-E0D3-4FBE-8BD7-9A10343E06E8}" sibTransId="{388DE277-4993-44C3-8668-BF3BB76B9BB1}"/>
    <dgm:cxn modelId="{7A1FCCF2-9619-4562-A155-757B52E80D3E}" srcId="{81A9DBCC-9B2C-4990-94B6-1045D599446D}" destId="{EA2E8A60-B794-49F6-A6DF-60294D92DDDE}" srcOrd="2" destOrd="0" parTransId="{CDA941E9-D4D5-43E7-8EF9-1A1E9899DCF7}" sibTransId="{E79BD0DB-2563-4CBF-8678-8D72CEB7AD94}"/>
    <dgm:cxn modelId="{116CC8FD-134E-4E30-9C25-28D4AA9F8B05}" type="presOf" srcId="{74D2DF0A-E9CB-42F5-B80A-FCF9911A5264}" destId="{74026FA8-D402-4943-8B80-1D94502A2B77}" srcOrd="0" destOrd="1" presId="urn:microsoft.com/office/officeart/2005/8/layout/chevron2"/>
    <dgm:cxn modelId="{CF8F5086-8EFF-400A-86E5-A005D2C49772}" type="presParOf" srcId="{76680977-9A17-47E4-8200-8FA39A8F0A63}" destId="{E1E49127-8B8E-4D7E-AFE5-05B9CE8813BB}" srcOrd="0" destOrd="0" presId="urn:microsoft.com/office/officeart/2005/8/layout/chevron2"/>
    <dgm:cxn modelId="{5F24F600-DFC9-4945-9C55-25F804CC5E83}" type="presParOf" srcId="{E1E49127-8B8E-4D7E-AFE5-05B9CE8813BB}" destId="{161C204E-49FC-4618-A0EF-CB47CB7D96FF}" srcOrd="0" destOrd="0" presId="urn:microsoft.com/office/officeart/2005/8/layout/chevron2"/>
    <dgm:cxn modelId="{9A106A96-12A1-42B5-93B9-27DE15F2AE48}" type="presParOf" srcId="{E1E49127-8B8E-4D7E-AFE5-05B9CE8813BB}" destId="{65F1F84D-C31F-4DBE-B389-FB122CCCE6A1}" srcOrd="1" destOrd="0" presId="urn:microsoft.com/office/officeart/2005/8/layout/chevron2"/>
    <dgm:cxn modelId="{18AE8B7D-ADE6-4A84-9D47-5C8A891637CD}" type="presParOf" srcId="{76680977-9A17-47E4-8200-8FA39A8F0A63}" destId="{108B6CB3-0B8A-4BDA-A66F-BA3BE7C78DDE}" srcOrd="1" destOrd="0" presId="urn:microsoft.com/office/officeart/2005/8/layout/chevron2"/>
    <dgm:cxn modelId="{CF2CB9BA-80E2-48F0-B582-3C2777479099}" type="presParOf" srcId="{76680977-9A17-47E4-8200-8FA39A8F0A63}" destId="{3E858A32-3927-4DBE-AB33-9B427B8E3107}" srcOrd="2" destOrd="0" presId="urn:microsoft.com/office/officeart/2005/8/layout/chevron2"/>
    <dgm:cxn modelId="{820B88E5-7CF0-4E5A-A9B3-46B49E92F5CA}" type="presParOf" srcId="{3E858A32-3927-4DBE-AB33-9B427B8E3107}" destId="{FD27081B-81BD-493F-82E8-DC9DF4A9064A}" srcOrd="0" destOrd="0" presId="urn:microsoft.com/office/officeart/2005/8/layout/chevron2"/>
    <dgm:cxn modelId="{76F2C0B2-88C7-43C8-A5DF-E6CAEBF0AF1F}" type="presParOf" srcId="{3E858A32-3927-4DBE-AB33-9B427B8E3107}" destId="{74026FA8-D402-4943-8B80-1D94502A2B77}" srcOrd="1" destOrd="0" presId="urn:microsoft.com/office/officeart/2005/8/layout/chevron2"/>
    <dgm:cxn modelId="{C8E17C6F-470B-4EF7-BD93-FEF376FF1A0F}" type="presParOf" srcId="{76680977-9A17-47E4-8200-8FA39A8F0A63}" destId="{A98B00CD-01FD-431C-B203-16B1EDB9F6CF}" srcOrd="3" destOrd="0" presId="urn:microsoft.com/office/officeart/2005/8/layout/chevron2"/>
    <dgm:cxn modelId="{C0D497CC-48D5-48D4-8690-ABA5B2850502}" type="presParOf" srcId="{76680977-9A17-47E4-8200-8FA39A8F0A63}" destId="{1C042916-471F-46D0-81AA-7CEBB85ECA53}" srcOrd="4" destOrd="0" presId="urn:microsoft.com/office/officeart/2005/8/layout/chevron2"/>
    <dgm:cxn modelId="{BE68963C-B2D2-4296-BAC2-56C299237AA6}" type="presParOf" srcId="{1C042916-471F-46D0-81AA-7CEBB85ECA53}" destId="{7C2BEE87-4941-4CC9-BDEA-BB02AB7C39B5}" srcOrd="0" destOrd="0" presId="urn:microsoft.com/office/officeart/2005/8/layout/chevron2"/>
    <dgm:cxn modelId="{140C7386-31D8-4AC9-830E-E50737C2D155}" type="presParOf" srcId="{1C042916-471F-46D0-81AA-7CEBB85ECA53}" destId="{98CF3359-A8D6-4DF0-B64B-DB67540A98E4}"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BAACC5-04EE-4164-8DD9-1B437B22E6FF}"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C80D4D7D-FD2F-45CD-BE65-382512A4FC82}">
      <dgm:prSet/>
      <dgm:spPr/>
      <dgm:t>
        <a:bodyPr/>
        <a:lstStyle/>
        <a:p>
          <a:r>
            <a:rPr lang="en-US" b="1"/>
            <a:t>Dataset Overview:</a:t>
          </a:r>
          <a:endParaRPr lang="en-US"/>
        </a:p>
      </dgm:t>
    </dgm:pt>
    <dgm:pt modelId="{B4C16B9C-988F-4843-A8F1-43B04F39D2A5}" type="parTrans" cxnId="{4DF3DA52-4C75-40CD-897B-35C893525CA9}">
      <dgm:prSet/>
      <dgm:spPr/>
      <dgm:t>
        <a:bodyPr/>
        <a:lstStyle/>
        <a:p>
          <a:endParaRPr lang="en-US"/>
        </a:p>
      </dgm:t>
    </dgm:pt>
    <dgm:pt modelId="{18537038-0A76-4A1B-8838-05D1DB7C45A1}" type="sibTrans" cxnId="{4DF3DA52-4C75-40CD-897B-35C893525CA9}">
      <dgm:prSet/>
      <dgm:spPr/>
      <dgm:t>
        <a:bodyPr/>
        <a:lstStyle/>
        <a:p>
          <a:endParaRPr lang="en-US"/>
        </a:p>
      </dgm:t>
    </dgm:pt>
    <dgm:pt modelId="{7571BBEF-91BA-45BA-9BE3-0097CDA3D6EA}">
      <dgm:prSet/>
      <dgm:spPr/>
      <dgm:t>
        <a:bodyPr/>
        <a:lstStyle/>
        <a:p>
          <a:r>
            <a:rPr lang="en-US"/>
            <a:t>Source: Chest X-Ray Images for Classification (Mendeley Data)</a:t>
          </a:r>
        </a:p>
      </dgm:t>
    </dgm:pt>
    <dgm:pt modelId="{F7666F52-B968-4B13-ADF4-57F3722AE148}" type="parTrans" cxnId="{48CF4407-A790-494C-AB9B-9DBD6BB75B82}">
      <dgm:prSet/>
      <dgm:spPr/>
      <dgm:t>
        <a:bodyPr/>
        <a:lstStyle/>
        <a:p>
          <a:endParaRPr lang="en-US"/>
        </a:p>
      </dgm:t>
    </dgm:pt>
    <dgm:pt modelId="{EB9EADF5-76C6-4A9D-A7CA-8ED7068C13C1}" type="sibTrans" cxnId="{48CF4407-A790-494C-AB9B-9DBD6BB75B82}">
      <dgm:prSet/>
      <dgm:spPr/>
      <dgm:t>
        <a:bodyPr/>
        <a:lstStyle/>
        <a:p>
          <a:endParaRPr lang="en-US"/>
        </a:p>
      </dgm:t>
    </dgm:pt>
    <dgm:pt modelId="{56EFB11D-1133-4A6B-9C5B-A5F1F968A057}">
      <dgm:prSet/>
      <dgm:spPr/>
      <dgm:t>
        <a:bodyPr/>
        <a:lstStyle/>
        <a:p>
          <a:r>
            <a:rPr lang="en-US"/>
            <a:t>Total Images: 5863</a:t>
          </a:r>
        </a:p>
      </dgm:t>
    </dgm:pt>
    <dgm:pt modelId="{266106EB-0D6B-41CA-B97C-DAE139ECDB25}" type="parTrans" cxnId="{825DB906-C8F0-489E-8508-C385AA2C831E}">
      <dgm:prSet/>
      <dgm:spPr/>
      <dgm:t>
        <a:bodyPr/>
        <a:lstStyle/>
        <a:p>
          <a:endParaRPr lang="en-US"/>
        </a:p>
      </dgm:t>
    </dgm:pt>
    <dgm:pt modelId="{50B54540-C7A6-482B-A531-C2FD78790F52}" type="sibTrans" cxnId="{825DB906-C8F0-489E-8508-C385AA2C831E}">
      <dgm:prSet/>
      <dgm:spPr/>
      <dgm:t>
        <a:bodyPr/>
        <a:lstStyle/>
        <a:p>
          <a:endParaRPr lang="en-US"/>
        </a:p>
      </dgm:t>
    </dgm:pt>
    <dgm:pt modelId="{8AB1463A-79E0-4135-8D93-B64BDAB1DD1A}">
      <dgm:prSet/>
      <dgm:spPr/>
      <dgm:t>
        <a:bodyPr/>
        <a:lstStyle/>
        <a:p>
          <a:r>
            <a:rPr lang="en-US"/>
            <a:t>Categories: Training (5216), Testing (624), Validation (16)</a:t>
          </a:r>
        </a:p>
      </dgm:t>
    </dgm:pt>
    <dgm:pt modelId="{47653933-FA5F-450F-85A1-DA92374FD9F1}" type="parTrans" cxnId="{289E8B9A-F376-4305-BE20-3E848CB42B9D}">
      <dgm:prSet/>
      <dgm:spPr/>
      <dgm:t>
        <a:bodyPr/>
        <a:lstStyle/>
        <a:p>
          <a:endParaRPr lang="en-US"/>
        </a:p>
      </dgm:t>
    </dgm:pt>
    <dgm:pt modelId="{4A161FCD-C885-4973-9639-719E632EC237}" type="sibTrans" cxnId="{289E8B9A-F376-4305-BE20-3E848CB42B9D}">
      <dgm:prSet/>
      <dgm:spPr/>
      <dgm:t>
        <a:bodyPr/>
        <a:lstStyle/>
        <a:p>
          <a:endParaRPr lang="en-US"/>
        </a:p>
      </dgm:t>
    </dgm:pt>
    <dgm:pt modelId="{6A994612-F850-4267-977C-E1049178EBB4}">
      <dgm:prSet/>
      <dgm:spPr/>
      <dgm:t>
        <a:bodyPr/>
        <a:lstStyle/>
        <a:p>
          <a:r>
            <a:rPr lang="en-US" b="1"/>
            <a:t>Issues with Original Split:</a:t>
          </a:r>
          <a:endParaRPr lang="en-US"/>
        </a:p>
      </dgm:t>
    </dgm:pt>
    <dgm:pt modelId="{92C178DE-3995-47DD-ACE2-C8DF94ABBDB8}" type="parTrans" cxnId="{D21B8692-D416-40E9-971A-DAE0A2D6514E}">
      <dgm:prSet/>
      <dgm:spPr/>
      <dgm:t>
        <a:bodyPr/>
        <a:lstStyle/>
        <a:p>
          <a:endParaRPr lang="en-US"/>
        </a:p>
      </dgm:t>
    </dgm:pt>
    <dgm:pt modelId="{36C5A194-FF76-4BFB-91F1-D9A06455C684}" type="sibTrans" cxnId="{D21B8692-D416-40E9-971A-DAE0A2D6514E}">
      <dgm:prSet/>
      <dgm:spPr/>
      <dgm:t>
        <a:bodyPr/>
        <a:lstStyle/>
        <a:p>
          <a:endParaRPr lang="en-US"/>
        </a:p>
      </dgm:t>
    </dgm:pt>
    <dgm:pt modelId="{6BDAF794-1A87-4E06-BA2B-2151E5FD018C}">
      <dgm:prSet/>
      <dgm:spPr/>
      <dgm:t>
        <a:bodyPr/>
        <a:lstStyle/>
        <a:p>
          <a:r>
            <a:rPr lang="en-US"/>
            <a:t>Validation set inadequately small (only 16 images)</a:t>
          </a:r>
        </a:p>
      </dgm:t>
    </dgm:pt>
    <dgm:pt modelId="{9D18B5DF-7B85-4426-B5AD-1CF79699B817}" type="parTrans" cxnId="{3EE4C172-7F45-43E2-9328-84972FC56B1E}">
      <dgm:prSet/>
      <dgm:spPr/>
      <dgm:t>
        <a:bodyPr/>
        <a:lstStyle/>
        <a:p>
          <a:endParaRPr lang="en-US"/>
        </a:p>
      </dgm:t>
    </dgm:pt>
    <dgm:pt modelId="{7DC56AEA-5529-4CE9-B04A-00EFC853B4D1}" type="sibTrans" cxnId="{3EE4C172-7F45-43E2-9328-84972FC56B1E}">
      <dgm:prSet/>
      <dgm:spPr/>
      <dgm:t>
        <a:bodyPr/>
        <a:lstStyle/>
        <a:p>
          <a:endParaRPr lang="en-US"/>
        </a:p>
      </dgm:t>
    </dgm:pt>
    <dgm:pt modelId="{96472EB9-56B4-433B-97E0-0F0A105A265E}">
      <dgm:prSet/>
      <dgm:spPr/>
      <dgm:t>
        <a:bodyPr/>
        <a:lstStyle/>
        <a:p>
          <a:r>
            <a:rPr lang="en-US"/>
            <a:t>Potential bias in model evaluation</a:t>
          </a:r>
        </a:p>
      </dgm:t>
    </dgm:pt>
    <dgm:pt modelId="{12C81F7D-5CED-4D19-84A2-5F0787C97105}" type="parTrans" cxnId="{220A2423-A37A-440C-B912-B30066D4284A}">
      <dgm:prSet/>
      <dgm:spPr/>
      <dgm:t>
        <a:bodyPr/>
        <a:lstStyle/>
        <a:p>
          <a:endParaRPr lang="en-US"/>
        </a:p>
      </dgm:t>
    </dgm:pt>
    <dgm:pt modelId="{45DDA5B3-62AE-4C7C-9617-EAC2CBC6577E}" type="sibTrans" cxnId="{220A2423-A37A-440C-B912-B30066D4284A}">
      <dgm:prSet/>
      <dgm:spPr/>
      <dgm:t>
        <a:bodyPr/>
        <a:lstStyle/>
        <a:p>
          <a:endParaRPr lang="en-US"/>
        </a:p>
      </dgm:t>
    </dgm:pt>
    <dgm:pt modelId="{9F15CCB5-C44D-421B-9135-EFB3B4BD02E7}">
      <dgm:prSet/>
      <dgm:spPr/>
      <dgm:t>
        <a:bodyPr/>
        <a:lstStyle/>
        <a:p>
          <a:r>
            <a:rPr lang="en-US" b="1"/>
            <a:t>Solution Implemented:</a:t>
          </a:r>
          <a:endParaRPr lang="en-US"/>
        </a:p>
      </dgm:t>
    </dgm:pt>
    <dgm:pt modelId="{153EA47C-1EB6-4F23-8820-CB4511DDFD05}" type="parTrans" cxnId="{5DF9830E-EFE4-45B8-9557-5A462DC6B928}">
      <dgm:prSet/>
      <dgm:spPr/>
      <dgm:t>
        <a:bodyPr/>
        <a:lstStyle/>
        <a:p>
          <a:endParaRPr lang="en-US"/>
        </a:p>
      </dgm:t>
    </dgm:pt>
    <dgm:pt modelId="{F23EF6AD-6917-41C5-A7D2-6CFC6338E7A3}" type="sibTrans" cxnId="{5DF9830E-EFE4-45B8-9557-5A462DC6B928}">
      <dgm:prSet/>
      <dgm:spPr/>
      <dgm:t>
        <a:bodyPr/>
        <a:lstStyle/>
        <a:p>
          <a:endParaRPr lang="en-US"/>
        </a:p>
      </dgm:t>
    </dgm:pt>
    <dgm:pt modelId="{6292AD24-673D-44FA-9A8D-939F5F8400F8}">
      <dgm:prSet/>
      <dgm:spPr/>
      <dgm:t>
        <a:bodyPr/>
        <a:lstStyle/>
        <a:p>
          <a:r>
            <a:rPr lang="en-US"/>
            <a:t>Utility method to resample and resplit</a:t>
          </a:r>
        </a:p>
      </dgm:t>
    </dgm:pt>
    <dgm:pt modelId="{01773336-68F2-4C0F-A360-3B68BBF42771}" type="parTrans" cxnId="{FD4332CC-826A-43A2-B20F-B42DC579EF9E}">
      <dgm:prSet/>
      <dgm:spPr/>
      <dgm:t>
        <a:bodyPr/>
        <a:lstStyle/>
        <a:p>
          <a:endParaRPr lang="en-US"/>
        </a:p>
      </dgm:t>
    </dgm:pt>
    <dgm:pt modelId="{2FADF8FB-6121-412D-A463-4B0AAA0B557B}" type="sibTrans" cxnId="{FD4332CC-826A-43A2-B20F-B42DC579EF9E}">
      <dgm:prSet/>
      <dgm:spPr/>
      <dgm:t>
        <a:bodyPr/>
        <a:lstStyle/>
        <a:p>
          <a:endParaRPr lang="en-US"/>
        </a:p>
      </dgm:t>
    </dgm:pt>
    <dgm:pt modelId="{885FEB24-D307-43C6-A904-E42FF38C6B7A}">
      <dgm:prSet/>
      <dgm:spPr/>
      <dgm:t>
        <a:bodyPr/>
        <a:lstStyle/>
        <a:p>
          <a:r>
            <a:rPr lang="en-US"/>
            <a:t>New split: 80-10-10 ratio</a:t>
          </a:r>
        </a:p>
      </dgm:t>
    </dgm:pt>
    <dgm:pt modelId="{E040ACD4-D22A-4355-BA8E-5687411C9ADB}" type="parTrans" cxnId="{84B2C2EB-D575-4998-929E-89A95A88F5D8}">
      <dgm:prSet/>
      <dgm:spPr/>
      <dgm:t>
        <a:bodyPr/>
        <a:lstStyle/>
        <a:p>
          <a:endParaRPr lang="en-US"/>
        </a:p>
      </dgm:t>
    </dgm:pt>
    <dgm:pt modelId="{F9DDB3E5-1681-404F-8AED-DA4D79AE4F29}" type="sibTrans" cxnId="{84B2C2EB-D575-4998-929E-89A95A88F5D8}">
      <dgm:prSet/>
      <dgm:spPr/>
      <dgm:t>
        <a:bodyPr/>
        <a:lstStyle/>
        <a:p>
          <a:endParaRPr lang="en-US"/>
        </a:p>
      </dgm:t>
    </dgm:pt>
    <dgm:pt modelId="{861288EB-ED14-4526-BD5D-C90BF4781767}">
      <dgm:prSet/>
      <dgm:spPr/>
      <dgm:t>
        <a:bodyPr/>
        <a:lstStyle/>
        <a:p>
          <a:r>
            <a:rPr lang="en-US"/>
            <a:t>Preserved overall class balance</a:t>
          </a:r>
        </a:p>
      </dgm:t>
    </dgm:pt>
    <dgm:pt modelId="{19ABA849-00F4-4E19-86FE-838AE3B22B32}" type="parTrans" cxnId="{DD4446EC-2217-4C52-9CDE-AD1830E3B662}">
      <dgm:prSet/>
      <dgm:spPr/>
      <dgm:t>
        <a:bodyPr/>
        <a:lstStyle/>
        <a:p>
          <a:endParaRPr lang="en-US"/>
        </a:p>
      </dgm:t>
    </dgm:pt>
    <dgm:pt modelId="{BFFC4818-B819-4730-8667-BA39E725A248}" type="sibTrans" cxnId="{DD4446EC-2217-4C52-9CDE-AD1830E3B662}">
      <dgm:prSet/>
      <dgm:spPr/>
      <dgm:t>
        <a:bodyPr/>
        <a:lstStyle/>
        <a:p>
          <a:endParaRPr lang="en-US"/>
        </a:p>
      </dgm:t>
    </dgm:pt>
    <dgm:pt modelId="{3A2366D9-AD22-4D8B-8D36-5DA6D1FB0500}">
      <dgm:prSet/>
      <dgm:spPr/>
      <dgm:t>
        <a:bodyPr/>
        <a:lstStyle/>
        <a:p>
          <a:r>
            <a:rPr lang="en-US" b="1"/>
            <a:t>New Dataset Distribution:</a:t>
          </a:r>
          <a:endParaRPr lang="en-US"/>
        </a:p>
      </dgm:t>
    </dgm:pt>
    <dgm:pt modelId="{F9E9F15D-45B0-4EA2-BDC4-3AC42CA47680}" type="parTrans" cxnId="{C5232019-26E7-4B3F-962F-29D69A12AF52}">
      <dgm:prSet/>
      <dgm:spPr/>
      <dgm:t>
        <a:bodyPr/>
        <a:lstStyle/>
        <a:p>
          <a:endParaRPr lang="en-US"/>
        </a:p>
      </dgm:t>
    </dgm:pt>
    <dgm:pt modelId="{D94B44A2-7ABE-481A-885F-7CFE375DC1EA}" type="sibTrans" cxnId="{C5232019-26E7-4B3F-962F-29D69A12AF52}">
      <dgm:prSet/>
      <dgm:spPr/>
      <dgm:t>
        <a:bodyPr/>
        <a:lstStyle/>
        <a:p>
          <a:endParaRPr lang="en-US"/>
        </a:p>
      </dgm:t>
    </dgm:pt>
    <dgm:pt modelId="{5CD9E01D-5E3B-4585-898E-34F1CF4D0780}">
      <dgm:prSet/>
      <dgm:spPr/>
      <dgm:t>
        <a:bodyPr/>
        <a:lstStyle/>
        <a:p>
          <a:r>
            <a:rPr lang="en-US"/>
            <a:t>Training: 4690 images</a:t>
          </a:r>
        </a:p>
      </dgm:t>
    </dgm:pt>
    <dgm:pt modelId="{5F84D490-68FC-4174-8F73-50E4F2FE357E}" type="parTrans" cxnId="{0B883D7D-1769-40D5-907E-46255D3E90BF}">
      <dgm:prSet/>
      <dgm:spPr/>
      <dgm:t>
        <a:bodyPr/>
        <a:lstStyle/>
        <a:p>
          <a:endParaRPr lang="en-US"/>
        </a:p>
      </dgm:t>
    </dgm:pt>
    <dgm:pt modelId="{BC2E14D2-68DE-484D-A3FF-D296CB6D9F76}" type="sibTrans" cxnId="{0B883D7D-1769-40D5-907E-46255D3E90BF}">
      <dgm:prSet/>
      <dgm:spPr/>
      <dgm:t>
        <a:bodyPr/>
        <a:lstStyle/>
        <a:p>
          <a:endParaRPr lang="en-US"/>
        </a:p>
      </dgm:t>
    </dgm:pt>
    <dgm:pt modelId="{11C4D8EA-1E27-4499-AA0A-1B30419CF90D}">
      <dgm:prSet/>
      <dgm:spPr/>
      <dgm:t>
        <a:bodyPr/>
        <a:lstStyle/>
        <a:p>
          <a:r>
            <a:rPr lang="en-US"/>
            <a:t>Testing: 586 images</a:t>
          </a:r>
        </a:p>
      </dgm:t>
    </dgm:pt>
    <dgm:pt modelId="{C8F38B01-EAF3-4022-B495-70294550DB35}" type="parTrans" cxnId="{B74ACE06-E520-4DA4-A265-B724579B0703}">
      <dgm:prSet/>
      <dgm:spPr/>
      <dgm:t>
        <a:bodyPr/>
        <a:lstStyle/>
        <a:p>
          <a:endParaRPr lang="en-US"/>
        </a:p>
      </dgm:t>
    </dgm:pt>
    <dgm:pt modelId="{08ED65C8-BA1A-4498-B01C-37B2DD4AE411}" type="sibTrans" cxnId="{B74ACE06-E520-4DA4-A265-B724579B0703}">
      <dgm:prSet/>
      <dgm:spPr/>
      <dgm:t>
        <a:bodyPr/>
        <a:lstStyle/>
        <a:p>
          <a:endParaRPr lang="en-US"/>
        </a:p>
      </dgm:t>
    </dgm:pt>
    <dgm:pt modelId="{94C294B9-5C6E-478B-BCAF-416BD0560A86}">
      <dgm:prSet/>
      <dgm:spPr/>
      <dgm:t>
        <a:bodyPr/>
        <a:lstStyle/>
        <a:p>
          <a:r>
            <a:rPr lang="en-US"/>
            <a:t>Validation: 587 images</a:t>
          </a:r>
        </a:p>
      </dgm:t>
    </dgm:pt>
    <dgm:pt modelId="{A5D2AE2E-D773-46B6-9D6B-2C2FD9389144}" type="parTrans" cxnId="{88E77070-D0DA-4B60-B11F-990D2A6D33D9}">
      <dgm:prSet/>
      <dgm:spPr/>
      <dgm:t>
        <a:bodyPr/>
        <a:lstStyle/>
        <a:p>
          <a:endParaRPr lang="en-US"/>
        </a:p>
      </dgm:t>
    </dgm:pt>
    <dgm:pt modelId="{738F57C9-8FE7-4A4C-9E7A-76226856250B}" type="sibTrans" cxnId="{88E77070-D0DA-4B60-B11F-990D2A6D33D9}">
      <dgm:prSet/>
      <dgm:spPr/>
      <dgm:t>
        <a:bodyPr/>
        <a:lstStyle/>
        <a:p>
          <a:endParaRPr lang="en-US"/>
        </a:p>
      </dgm:t>
    </dgm:pt>
    <dgm:pt modelId="{F183CBDB-4C54-4CD8-879F-DD88B5DCFB4B}" type="pres">
      <dgm:prSet presAssocID="{9ABAACC5-04EE-4164-8DD9-1B437B22E6FF}" presName="vert0" presStyleCnt="0">
        <dgm:presLayoutVars>
          <dgm:dir/>
          <dgm:animOne val="branch"/>
          <dgm:animLvl val="lvl"/>
        </dgm:presLayoutVars>
      </dgm:prSet>
      <dgm:spPr/>
    </dgm:pt>
    <dgm:pt modelId="{8A00448C-E934-42A2-90A1-75BD3FFE7CB0}" type="pres">
      <dgm:prSet presAssocID="{C80D4D7D-FD2F-45CD-BE65-382512A4FC82}" presName="thickLine" presStyleLbl="alignNode1" presStyleIdx="0" presStyleCnt="4"/>
      <dgm:spPr/>
    </dgm:pt>
    <dgm:pt modelId="{2151D2D9-33EF-4D74-B00F-0E23FAE05E6C}" type="pres">
      <dgm:prSet presAssocID="{C80D4D7D-FD2F-45CD-BE65-382512A4FC82}" presName="horz1" presStyleCnt="0"/>
      <dgm:spPr/>
    </dgm:pt>
    <dgm:pt modelId="{D1DD734B-A4E8-4FCD-841B-A238A1457453}" type="pres">
      <dgm:prSet presAssocID="{C80D4D7D-FD2F-45CD-BE65-382512A4FC82}" presName="tx1" presStyleLbl="revTx" presStyleIdx="0" presStyleCnt="15"/>
      <dgm:spPr/>
    </dgm:pt>
    <dgm:pt modelId="{3DC86F51-ED7B-47C2-BD88-6988903A1E32}" type="pres">
      <dgm:prSet presAssocID="{C80D4D7D-FD2F-45CD-BE65-382512A4FC82}" presName="vert1" presStyleCnt="0"/>
      <dgm:spPr/>
    </dgm:pt>
    <dgm:pt modelId="{7C38F8AE-CC94-4588-A1F4-16DF1923AE31}" type="pres">
      <dgm:prSet presAssocID="{7571BBEF-91BA-45BA-9BE3-0097CDA3D6EA}" presName="vertSpace2a" presStyleCnt="0"/>
      <dgm:spPr/>
    </dgm:pt>
    <dgm:pt modelId="{B6F11ECF-BBE6-4D02-907C-5C04EFE8F57B}" type="pres">
      <dgm:prSet presAssocID="{7571BBEF-91BA-45BA-9BE3-0097CDA3D6EA}" presName="horz2" presStyleCnt="0"/>
      <dgm:spPr/>
    </dgm:pt>
    <dgm:pt modelId="{032C2AAA-2619-4CF3-BA90-CA7D125CE1F1}" type="pres">
      <dgm:prSet presAssocID="{7571BBEF-91BA-45BA-9BE3-0097CDA3D6EA}" presName="horzSpace2" presStyleCnt="0"/>
      <dgm:spPr/>
    </dgm:pt>
    <dgm:pt modelId="{AA67A7D0-1E3D-4688-B8AB-6EF6152F6F1D}" type="pres">
      <dgm:prSet presAssocID="{7571BBEF-91BA-45BA-9BE3-0097CDA3D6EA}" presName="tx2" presStyleLbl="revTx" presStyleIdx="1" presStyleCnt="15"/>
      <dgm:spPr/>
    </dgm:pt>
    <dgm:pt modelId="{23AC5C2F-3F2C-4206-A203-312D42B41BAC}" type="pres">
      <dgm:prSet presAssocID="{7571BBEF-91BA-45BA-9BE3-0097CDA3D6EA}" presName="vert2" presStyleCnt="0"/>
      <dgm:spPr/>
    </dgm:pt>
    <dgm:pt modelId="{ECCD7F90-A642-427B-8952-81B65F0D4046}" type="pres">
      <dgm:prSet presAssocID="{7571BBEF-91BA-45BA-9BE3-0097CDA3D6EA}" presName="thinLine2b" presStyleLbl="callout" presStyleIdx="0" presStyleCnt="11"/>
      <dgm:spPr/>
    </dgm:pt>
    <dgm:pt modelId="{F4E382C1-0569-4012-9DE4-EEF473D8A4AC}" type="pres">
      <dgm:prSet presAssocID="{7571BBEF-91BA-45BA-9BE3-0097CDA3D6EA}" presName="vertSpace2b" presStyleCnt="0"/>
      <dgm:spPr/>
    </dgm:pt>
    <dgm:pt modelId="{7428FB80-6A8A-425B-BDA8-C75250ABAF4C}" type="pres">
      <dgm:prSet presAssocID="{56EFB11D-1133-4A6B-9C5B-A5F1F968A057}" presName="horz2" presStyleCnt="0"/>
      <dgm:spPr/>
    </dgm:pt>
    <dgm:pt modelId="{A7DFB027-853D-44E0-9F2F-591FB2B8CA57}" type="pres">
      <dgm:prSet presAssocID="{56EFB11D-1133-4A6B-9C5B-A5F1F968A057}" presName="horzSpace2" presStyleCnt="0"/>
      <dgm:spPr/>
    </dgm:pt>
    <dgm:pt modelId="{03C8439F-77A3-48D6-9CB0-21F454C68A9D}" type="pres">
      <dgm:prSet presAssocID="{56EFB11D-1133-4A6B-9C5B-A5F1F968A057}" presName="tx2" presStyleLbl="revTx" presStyleIdx="2" presStyleCnt="15"/>
      <dgm:spPr/>
    </dgm:pt>
    <dgm:pt modelId="{120E61D3-0683-413D-8366-7739FE5CADF1}" type="pres">
      <dgm:prSet presAssocID="{56EFB11D-1133-4A6B-9C5B-A5F1F968A057}" presName="vert2" presStyleCnt="0"/>
      <dgm:spPr/>
    </dgm:pt>
    <dgm:pt modelId="{0B4AF2D3-57F0-41C8-AE39-FE8F8D703EE3}" type="pres">
      <dgm:prSet presAssocID="{56EFB11D-1133-4A6B-9C5B-A5F1F968A057}" presName="thinLine2b" presStyleLbl="callout" presStyleIdx="1" presStyleCnt="11"/>
      <dgm:spPr/>
    </dgm:pt>
    <dgm:pt modelId="{9B47F1F2-DEB3-40FB-9785-6D287D371607}" type="pres">
      <dgm:prSet presAssocID="{56EFB11D-1133-4A6B-9C5B-A5F1F968A057}" presName="vertSpace2b" presStyleCnt="0"/>
      <dgm:spPr/>
    </dgm:pt>
    <dgm:pt modelId="{C54861C2-E76B-4AFD-BD17-497516C07F2C}" type="pres">
      <dgm:prSet presAssocID="{8AB1463A-79E0-4135-8D93-B64BDAB1DD1A}" presName="horz2" presStyleCnt="0"/>
      <dgm:spPr/>
    </dgm:pt>
    <dgm:pt modelId="{E5B5D61F-E4DF-416A-A150-DA521DCC692A}" type="pres">
      <dgm:prSet presAssocID="{8AB1463A-79E0-4135-8D93-B64BDAB1DD1A}" presName="horzSpace2" presStyleCnt="0"/>
      <dgm:spPr/>
    </dgm:pt>
    <dgm:pt modelId="{0B0E6B6D-2F20-4036-AAD1-335F1E7FA246}" type="pres">
      <dgm:prSet presAssocID="{8AB1463A-79E0-4135-8D93-B64BDAB1DD1A}" presName="tx2" presStyleLbl="revTx" presStyleIdx="3" presStyleCnt="15"/>
      <dgm:spPr/>
    </dgm:pt>
    <dgm:pt modelId="{17ADEFC9-1EE9-4609-BA9F-A2594B5B4400}" type="pres">
      <dgm:prSet presAssocID="{8AB1463A-79E0-4135-8D93-B64BDAB1DD1A}" presName="vert2" presStyleCnt="0"/>
      <dgm:spPr/>
    </dgm:pt>
    <dgm:pt modelId="{2A4D8C8A-7B98-4508-A418-59130B053A15}" type="pres">
      <dgm:prSet presAssocID="{8AB1463A-79E0-4135-8D93-B64BDAB1DD1A}" presName="thinLine2b" presStyleLbl="callout" presStyleIdx="2" presStyleCnt="11"/>
      <dgm:spPr/>
    </dgm:pt>
    <dgm:pt modelId="{B4D3AA48-49A0-4DBB-A072-28C2667539AA}" type="pres">
      <dgm:prSet presAssocID="{8AB1463A-79E0-4135-8D93-B64BDAB1DD1A}" presName="vertSpace2b" presStyleCnt="0"/>
      <dgm:spPr/>
    </dgm:pt>
    <dgm:pt modelId="{298664E7-593A-4AE7-80FC-411F9702AB26}" type="pres">
      <dgm:prSet presAssocID="{6A994612-F850-4267-977C-E1049178EBB4}" presName="thickLine" presStyleLbl="alignNode1" presStyleIdx="1" presStyleCnt="4"/>
      <dgm:spPr/>
    </dgm:pt>
    <dgm:pt modelId="{3764E3B5-019D-499C-BF52-8E720FED0F0D}" type="pres">
      <dgm:prSet presAssocID="{6A994612-F850-4267-977C-E1049178EBB4}" presName="horz1" presStyleCnt="0"/>
      <dgm:spPr/>
    </dgm:pt>
    <dgm:pt modelId="{438F6CAF-C5C3-41CD-9B31-D1E256639066}" type="pres">
      <dgm:prSet presAssocID="{6A994612-F850-4267-977C-E1049178EBB4}" presName="tx1" presStyleLbl="revTx" presStyleIdx="4" presStyleCnt="15"/>
      <dgm:spPr/>
    </dgm:pt>
    <dgm:pt modelId="{0921EB8D-7217-40C7-AFDE-9D751CEF5950}" type="pres">
      <dgm:prSet presAssocID="{6A994612-F850-4267-977C-E1049178EBB4}" presName="vert1" presStyleCnt="0"/>
      <dgm:spPr/>
    </dgm:pt>
    <dgm:pt modelId="{8878A8A4-B6FC-4BD4-AAF0-A8D5896E110C}" type="pres">
      <dgm:prSet presAssocID="{6BDAF794-1A87-4E06-BA2B-2151E5FD018C}" presName="vertSpace2a" presStyleCnt="0"/>
      <dgm:spPr/>
    </dgm:pt>
    <dgm:pt modelId="{5238CE81-E946-4475-895C-B6A17E652F2B}" type="pres">
      <dgm:prSet presAssocID="{6BDAF794-1A87-4E06-BA2B-2151E5FD018C}" presName="horz2" presStyleCnt="0"/>
      <dgm:spPr/>
    </dgm:pt>
    <dgm:pt modelId="{57A6227E-ED6C-498E-8BF9-F64F5A9C563F}" type="pres">
      <dgm:prSet presAssocID="{6BDAF794-1A87-4E06-BA2B-2151E5FD018C}" presName="horzSpace2" presStyleCnt="0"/>
      <dgm:spPr/>
    </dgm:pt>
    <dgm:pt modelId="{317F0B1D-DFEA-48FC-8B66-86F10941438E}" type="pres">
      <dgm:prSet presAssocID="{6BDAF794-1A87-4E06-BA2B-2151E5FD018C}" presName="tx2" presStyleLbl="revTx" presStyleIdx="5" presStyleCnt="15"/>
      <dgm:spPr/>
    </dgm:pt>
    <dgm:pt modelId="{870DBEF4-F518-40EE-8B47-CFA47322ED48}" type="pres">
      <dgm:prSet presAssocID="{6BDAF794-1A87-4E06-BA2B-2151E5FD018C}" presName="vert2" presStyleCnt="0"/>
      <dgm:spPr/>
    </dgm:pt>
    <dgm:pt modelId="{46566370-B850-4EBA-994B-86BC7CD1C55E}" type="pres">
      <dgm:prSet presAssocID="{6BDAF794-1A87-4E06-BA2B-2151E5FD018C}" presName="thinLine2b" presStyleLbl="callout" presStyleIdx="3" presStyleCnt="11" custLinFactY="-700000" custLinFactNeighborY="-740792"/>
      <dgm:spPr/>
    </dgm:pt>
    <dgm:pt modelId="{BB7EF594-03FD-492A-9726-5848E8793BC7}" type="pres">
      <dgm:prSet presAssocID="{6BDAF794-1A87-4E06-BA2B-2151E5FD018C}" presName="vertSpace2b" presStyleCnt="0"/>
      <dgm:spPr/>
    </dgm:pt>
    <dgm:pt modelId="{4015B8C6-A050-4ADA-A9A0-D4D840B38DCF}" type="pres">
      <dgm:prSet presAssocID="{96472EB9-56B4-433B-97E0-0F0A105A265E}" presName="horz2" presStyleCnt="0"/>
      <dgm:spPr/>
    </dgm:pt>
    <dgm:pt modelId="{6BAF2D36-9419-481A-83CB-8A1013CF3724}" type="pres">
      <dgm:prSet presAssocID="{96472EB9-56B4-433B-97E0-0F0A105A265E}" presName="horzSpace2" presStyleCnt="0"/>
      <dgm:spPr/>
    </dgm:pt>
    <dgm:pt modelId="{6CEA5B8B-49A9-470D-8DFE-E37EA0687921}" type="pres">
      <dgm:prSet presAssocID="{96472EB9-56B4-433B-97E0-0F0A105A265E}" presName="tx2" presStyleLbl="revTx" presStyleIdx="6" presStyleCnt="15"/>
      <dgm:spPr/>
    </dgm:pt>
    <dgm:pt modelId="{A490839B-165F-46EE-9D1F-99DFC3B772CA}" type="pres">
      <dgm:prSet presAssocID="{96472EB9-56B4-433B-97E0-0F0A105A265E}" presName="vert2" presStyleCnt="0"/>
      <dgm:spPr/>
    </dgm:pt>
    <dgm:pt modelId="{ABED8B2B-D0F2-45B6-8554-30C9CE20674C}" type="pres">
      <dgm:prSet presAssocID="{96472EB9-56B4-433B-97E0-0F0A105A265E}" presName="thinLine2b" presStyleLbl="callout" presStyleIdx="4" presStyleCnt="11"/>
      <dgm:spPr/>
    </dgm:pt>
    <dgm:pt modelId="{F7A46F84-2648-429F-9E90-C8CC52324D1C}" type="pres">
      <dgm:prSet presAssocID="{96472EB9-56B4-433B-97E0-0F0A105A265E}" presName="vertSpace2b" presStyleCnt="0"/>
      <dgm:spPr/>
    </dgm:pt>
    <dgm:pt modelId="{50AF6DBE-756F-4651-8536-6F0B96883865}" type="pres">
      <dgm:prSet presAssocID="{9F15CCB5-C44D-421B-9135-EFB3B4BD02E7}" presName="thickLine" presStyleLbl="alignNode1" presStyleIdx="2" presStyleCnt="4"/>
      <dgm:spPr/>
    </dgm:pt>
    <dgm:pt modelId="{37D63666-B56D-4D88-A6B2-193ECC6BF726}" type="pres">
      <dgm:prSet presAssocID="{9F15CCB5-C44D-421B-9135-EFB3B4BD02E7}" presName="horz1" presStyleCnt="0"/>
      <dgm:spPr/>
    </dgm:pt>
    <dgm:pt modelId="{58A301F3-DB35-4E75-A661-B903FED8B709}" type="pres">
      <dgm:prSet presAssocID="{9F15CCB5-C44D-421B-9135-EFB3B4BD02E7}" presName="tx1" presStyleLbl="revTx" presStyleIdx="7" presStyleCnt="15"/>
      <dgm:spPr/>
    </dgm:pt>
    <dgm:pt modelId="{AC54518D-EB53-417F-B4D9-A3338A77BFAE}" type="pres">
      <dgm:prSet presAssocID="{9F15CCB5-C44D-421B-9135-EFB3B4BD02E7}" presName="vert1" presStyleCnt="0"/>
      <dgm:spPr/>
    </dgm:pt>
    <dgm:pt modelId="{DA61E459-BDCE-4AC9-9D2E-E16F5358719C}" type="pres">
      <dgm:prSet presAssocID="{6292AD24-673D-44FA-9A8D-939F5F8400F8}" presName="vertSpace2a" presStyleCnt="0"/>
      <dgm:spPr/>
    </dgm:pt>
    <dgm:pt modelId="{443127A2-7237-4F13-A010-BEB9216D79DC}" type="pres">
      <dgm:prSet presAssocID="{6292AD24-673D-44FA-9A8D-939F5F8400F8}" presName="horz2" presStyleCnt="0"/>
      <dgm:spPr/>
    </dgm:pt>
    <dgm:pt modelId="{DC601FFD-CB13-437E-B9CB-188CBD95EDC4}" type="pres">
      <dgm:prSet presAssocID="{6292AD24-673D-44FA-9A8D-939F5F8400F8}" presName="horzSpace2" presStyleCnt="0"/>
      <dgm:spPr/>
    </dgm:pt>
    <dgm:pt modelId="{6E487526-C2D3-406C-BD2B-CA9E99F93506}" type="pres">
      <dgm:prSet presAssocID="{6292AD24-673D-44FA-9A8D-939F5F8400F8}" presName="tx2" presStyleLbl="revTx" presStyleIdx="8" presStyleCnt="15"/>
      <dgm:spPr/>
    </dgm:pt>
    <dgm:pt modelId="{6753735B-0C39-4074-9067-E35E1D237BDA}" type="pres">
      <dgm:prSet presAssocID="{6292AD24-673D-44FA-9A8D-939F5F8400F8}" presName="vert2" presStyleCnt="0"/>
      <dgm:spPr/>
    </dgm:pt>
    <dgm:pt modelId="{C10BBDDD-CC1E-4ABC-8846-9291A28E4156}" type="pres">
      <dgm:prSet presAssocID="{6292AD24-673D-44FA-9A8D-939F5F8400F8}" presName="thinLine2b" presStyleLbl="callout" presStyleIdx="5" presStyleCnt="11"/>
      <dgm:spPr/>
    </dgm:pt>
    <dgm:pt modelId="{470988B7-CA68-4728-8397-E499AB3DD61E}" type="pres">
      <dgm:prSet presAssocID="{6292AD24-673D-44FA-9A8D-939F5F8400F8}" presName="vertSpace2b" presStyleCnt="0"/>
      <dgm:spPr/>
    </dgm:pt>
    <dgm:pt modelId="{8725AA1D-E642-4D2B-8A2D-B0291D4EC740}" type="pres">
      <dgm:prSet presAssocID="{885FEB24-D307-43C6-A904-E42FF38C6B7A}" presName="horz2" presStyleCnt="0"/>
      <dgm:spPr/>
    </dgm:pt>
    <dgm:pt modelId="{7D5C1973-B427-47E4-9809-228905574478}" type="pres">
      <dgm:prSet presAssocID="{885FEB24-D307-43C6-A904-E42FF38C6B7A}" presName="horzSpace2" presStyleCnt="0"/>
      <dgm:spPr/>
    </dgm:pt>
    <dgm:pt modelId="{67F9EA28-FEA5-4ED1-A821-816F277EB180}" type="pres">
      <dgm:prSet presAssocID="{885FEB24-D307-43C6-A904-E42FF38C6B7A}" presName="tx2" presStyleLbl="revTx" presStyleIdx="9" presStyleCnt="15"/>
      <dgm:spPr/>
    </dgm:pt>
    <dgm:pt modelId="{B4ABFA7A-B8D4-4C3B-A669-4C9C4CB955B8}" type="pres">
      <dgm:prSet presAssocID="{885FEB24-D307-43C6-A904-E42FF38C6B7A}" presName="vert2" presStyleCnt="0"/>
      <dgm:spPr/>
    </dgm:pt>
    <dgm:pt modelId="{14FEB2C2-D3EF-4698-AB00-5E09EA5E49E8}" type="pres">
      <dgm:prSet presAssocID="{885FEB24-D307-43C6-A904-E42FF38C6B7A}" presName="thinLine2b" presStyleLbl="callout" presStyleIdx="6" presStyleCnt="11"/>
      <dgm:spPr/>
    </dgm:pt>
    <dgm:pt modelId="{078D2B04-43C4-4CAD-938A-6E1BE5367220}" type="pres">
      <dgm:prSet presAssocID="{885FEB24-D307-43C6-A904-E42FF38C6B7A}" presName="vertSpace2b" presStyleCnt="0"/>
      <dgm:spPr/>
    </dgm:pt>
    <dgm:pt modelId="{5253A5D1-C23B-4782-97F6-51CD3A2421DB}" type="pres">
      <dgm:prSet presAssocID="{861288EB-ED14-4526-BD5D-C90BF4781767}" presName="horz2" presStyleCnt="0"/>
      <dgm:spPr/>
    </dgm:pt>
    <dgm:pt modelId="{01C89445-C555-4B0A-B87D-0489BB8E5212}" type="pres">
      <dgm:prSet presAssocID="{861288EB-ED14-4526-BD5D-C90BF4781767}" presName="horzSpace2" presStyleCnt="0"/>
      <dgm:spPr/>
    </dgm:pt>
    <dgm:pt modelId="{92D867F5-2AC9-450F-AD42-EB643078DD25}" type="pres">
      <dgm:prSet presAssocID="{861288EB-ED14-4526-BD5D-C90BF4781767}" presName="tx2" presStyleLbl="revTx" presStyleIdx="10" presStyleCnt="15"/>
      <dgm:spPr/>
    </dgm:pt>
    <dgm:pt modelId="{75A5020A-D437-48E6-AF6C-4E2AF072F1F2}" type="pres">
      <dgm:prSet presAssocID="{861288EB-ED14-4526-BD5D-C90BF4781767}" presName="vert2" presStyleCnt="0"/>
      <dgm:spPr/>
    </dgm:pt>
    <dgm:pt modelId="{865946D7-A5BF-4C85-AF31-A93C50EEFA43}" type="pres">
      <dgm:prSet presAssocID="{861288EB-ED14-4526-BD5D-C90BF4781767}" presName="thinLine2b" presStyleLbl="callout" presStyleIdx="7" presStyleCnt="11"/>
      <dgm:spPr/>
    </dgm:pt>
    <dgm:pt modelId="{94CF005C-C946-47F9-ADB8-6D3FB1CA696D}" type="pres">
      <dgm:prSet presAssocID="{861288EB-ED14-4526-BD5D-C90BF4781767}" presName="vertSpace2b" presStyleCnt="0"/>
      <dgm:spPr/>
    </dgm:pt>
    <dgm:pt modelId="{41D84CB8-93D9-4DE1-906B-357F7355F6E9}" type="pres">
      <dgm:prSet presAssocID="{3A2366D9-AD22-4D8B-8D36-5DA6D1FB0500}" presName="thickLine" presStyleLbl="alignNode1" presStyleIdx="3" presStyleCnt="4"/>
      <dgm:spPr/>
    </dgm:pt>
    <dgm:pt modelId="{6AAB93DD-104F-4847-9AD6-C6383023D0D1}" type="pres">
      <dgm:prSet presAssocID="{3A2366D9-AD22-4D8B-8D36-5DA6D1FB0500}" presName="horz1" presStyleCnt="0"/>
      <dgm:spPr/>
    </dgm:pt>
    <dgm:pt modelId="{FC4E6796-19DC-4937-B87C-75E5F64B8201}" type="pres">
      <dgm:prSet presAssocID="{3A2366D9-AD22-4D8B-8D36-5DA6D1FB0500}" presName="tx1" presStyleLbl="revTx" presStyleIdx="11" presStyleCnt="15"/>
      <dgm:spPr/>
    </dgm:pt>
    <dgm:pt modelId="{1D0C7F62-85E6-43E8-90BD-D4DDEC4F2CF0}" type="pres">
      <dgm:prSet presAssocID="{3A2366D9-AD22-4D8B-8D36-5DA6D1FB0500}" presName="vert1" presStyleCnt="0"/>
      <dgm:spPr/>
    </dgm:pt>
    <dgm:pt modelId="{08825BF5-9357-43AB-9446-17F7D74D0682}" type="pres">
      <dgm:prSet presAssocID="{5CD9E01D-5E3B-4585-898E-34F1CF4D0780}" presName="vertSpace2a" presStyleCnt="0"/>
      <dgm:spPr/>
    </dgm:pt>
    <dgm:pt modelId="{0F1FB00F-C488-4DB5-85A6-5FDD5C7AB6D0}" type="pres">
      <dgm:prSet presAssocID="{5CD9E01D-5E3B-4585-898E-34F1CF4D0780}" presName="horz2" presStyleCnt="0"/>
      <dgm:spPr/>
    </dgm:pt>
    <dgm:pt modelId="{CF527921-15F3-4F00-A5F1-1EA955553DF5}" type="pres">
      <dgm:prSet presAssocID="{5CD9E01D-5E3B-4585-898E-34F1CF4D0780}" presName="horzSpace2" presStyleCnt="0"/>
      <dgm:spPr/>
    </dgm:pt>
    <dgm:pt modelId="{7B86C61E-A3FE-46CF-ACAF-6139FF04B987}" type="pres">
      <dgm:prSet presAssocID="{5CD9E01D-5E3B-4585-898E-34F1CF4D0780}" presName="tx2" presStyleLbl="revTx" presStyleIdx="12" presStyleCnt="15"/>
      <dgm:spPr/>
    </dgm:pt>
    <dgm:pt modelId="{CA3113E0-6EA0-41F0-8201-A2F8A9EA17CF}" type="pres">
      <dgm:prSet presAssocID="{5CD9E01D-5E3B-4585-898E-34F1CF4D0780}" presName="vert2" presStyleCnt="0"/>
      <dgm:spPr/>
    </dgm:pt>
    <dgm:pt modelId="{570C2070-E89C-449C-92D1-13BDA5990C4A}" type="pres">
      <dgm:prSet presAssocID="{5CD9E01D-5E3B-4585-898E-34F1CF4D0780}" presName="thinLine2b" presStyleLbl="callout" presStyleIdx="8" presStyleCnt="11"/>
      <dgm:spPr/>
    </dgm:pt>
    <dgm:pt modelId="{8D468FC1-D8CD-41C1-A518-427AE977C0B9}" type="pres">
      <dgm:prSet presAssocID="{5CD9E01D-5E3B-4585-898E-34F1CF4D0780}" presName="vertSpace2b" presStyleCnt="0"/>
      <dgm:spPr/>
    </dgm:pt>
    <dgm:pt modelId="{1CF346C5-D4FE-4BEA-BC6B-7D70DF26271A}" type="pres">
      <dgm:prSet presAssocID="{11C4D8EA-1E27-4499-AA0A-1B30419CF90D}" presName="horz2" presStyleCnt="0"/>
      <dgm:spPr/>
    </dgm:pt>
    <dgm:pt modelId="{90E38175-35DD-405A-89F5-31914008ADE9}" type="pres">
      <dgm:prSet presAssocID="{11C4D8EA-1E27-4499-AA0A-1B30419CF90D}" presName="horzSpace2" presStyleCnt="0"/>
      <dgm:spPr/>
    </dgm:pt>
    <dgm:pt modelId="{A101946F-D147-48A3-B295-F38EF30AAFBE}" type="pres">
      <dgm:prSet presAssocID="{11C4D8EA-1E27-4499-AA0A-1B30419CF90D}" presName="tx2" presStyleLbl="revTx" presStyleIdx="13" presStyleCnt="15"/>
      <dgm:spPr/>
    </dgm:pt>
    <dgm:pt modelId="{D0566F85-53E8-4F50-85A4-24CAF340BEDD}" type="pres">
      <dgm:prSet presAssocID="{11C4D8EA-1E27-4499-AA0A-1B30419CF90D}" presName="vert2" presStyleCnt="0"/>
      <dgm:spPr/>
    </dgm:pt>
    <dgm:pt modelId="{D5A4AC53-3F10-4454-94E4-F14B5CF1DE9E}" type="pres">
      <dgm:prSet presAssocID="{11C4D8EA-1E27-4499-AA0A-1B30419CF90D}" presName="thinLine2b" presStyleLbl="callout" presStyleIdx="9" presStyleCnt="11"/>
      <dgm:spPr/>
    </dgm:pt>
    <dgm:pt modelId="{7C2C2BFB-A531-4DD1-B160-C42F1344BB69}" type="pres">
      <dgm:prSet presAssocID="{11C4D8EA-1E27-4499-AA0A-1B30419CF90D}" presName="vertSpace2b" presStyleCnt="0"/>
      <dgm:spPr/>
    </dgm:pt>
    <dgm:pt modelId="{8A5BA7A7-1197-4BF7-A814-90AA543BEF42}" type="pres">
      <dgm:prSet presAssocID="{94C294B9-5C6E-478B-BCAF-416BD0560A86}" presName="horz2" presStyleCnt="0"/>
      <dgm:spPr/>
    </dgm:pt>
    <dgm:pt modelId="{F167726B-3AFA-45F8-AFC9-50ED61C547C8}" type="pres">
      <dgm:prSet presAssocID="{94C294B9-5C6E-478B-BCAF-416BD0560A86}" presName="horzSpace2" presStyleCnt="0"/>
      <dgm:spPr/>
    </dgm:pt>
    <dgm:pt modelId="{A7530967-C6A9-4ABB-B3CF-6FBBBC889834}" type="pres">
      <dgm:prSet presAssocID="{94C294B9-5C6E-478B-BCAF-416BD0560A86}" presName="tx2" presStyleLbl="revTx" presStyleIdx="14" presStyleCnt="15"/>
      <dgm:spPr/>
    </dgm:pt>
    <dgm:pt modelId="{1BF6A86D-BC20-4DE5-91FE-41A0AB1B956B}" type="pres">
      <dgm:prSet presAssocID="{94C294B9-5C6E-478B-BCAF-416BD0560A86}" presName="vert2" presStyleCnt="0"/>
      <dgm:spPr/>
    </dgm:pt>
    <dgm:pt modelId="{6F97A47C-E274-4F4A-A202-A9DC0C93B42F}" type="pres">
      <dgm:prSet presAssocID="{94C294B9-5C6E-478B-BCAF-416BD0560A86}" presName="thinLine2b" presStyleLbl="callout" presStyleIdx="10" presStyleCnt="11"/>
      <dgm:spPr/>
    </dgm:pt>
    <dgm:pt modelId="{483DDD93-081E-491B-8189-2E9A5EBD75B2}" type="pres">
      <dgm:prSet presAssocID="{94C294B9-5C6E-478B-BCAF-416BD0560A86}" presName="vertSpace2b" presStyleCnt="0"/>
      <dgm:spPr/>
    </dgm:pt>
  </dgm:ptLst>
  <dgm:cxnLst>
    <dgm:cxn modelId="{825DB906-C8F0-489E-8508-C385AA2C831E}" srcId="{C80D4D7D-FD2F-45CD-BE65-382512A4FC82}" destId="{56EFB11D-1133-4A6B-9C5B-A5F1F968A057}" srcOrd="1" destOrd="0" parTransId="{266106EB-0D6B-41CA-B97C-DAE139ECDB25}" sibTransId="{50B54540-C7A6-482B-A531-C2FD78790F52}"/>
    <dgm:cxn modelId="{B74ACE06-E520-4DA4-A265-B724579B0703}" srcId="{3A2366D9-AD22-4D8B-8D36-5DA6D1FB0500}" destId="{11C4D8EA-1E27-4499-AA0A-1B30419CF90D}" srcOrd="1" destOrd="0" parTransId="{C8F38B01-EAF3-4022-B495-70294550DB35}" sibTransId="{08ED65C8-BA1A-4498-B01C-37B2DD4AE411}"/>
    <dgm:cxn modelId="{48CF4407-A790-494C-AB9B-9DBD6BB75B82}" srcId="{C80D4D7D-FD2F-45CD-BE65-382512A4FC82}" destId="{7571BBEF-91BA-45BA-9BE3-0097CDA3D6EA}" srcOrd="0" destOrd="0" parTransId="{F7666F52-B968-4B13-ADF4-57F3722AE148}" sibTransId="{EB9EADF5-76C6-4A9D-A7CA-8ED7068C13C1}"/>
    <dgm:cxn modelId="{BD85CB0B-CDB4-4F68-8E6B-2BC7BEC4DF29}" type="presOf" srcId="{3A2366D9-AD22-4D8B-8D36-5DA6D1FB0500}" destId="{FC4E6796-19DC-4937-B87C-75E5F64B8201}" srcOrd="0" destOrd="0" presId="urn:microsoft.com/office/officeart/2008/layout/LinedList"/>
    <dgm:cxn modelId="{5DF9830E-EFE4-45B8-9557-5A462DC6B928}" srcId="{9ABAACC5-04EE-4164-8DD9-1B437B22E6FF}" destId="{9F15CCB5-C44D-421B-9135-EFB3B4BD02E7}" srcOrd="2" destOrd="0" parTransId="{153EA47C-1EB6-4F23-8820-CB4511DDFD05}" sibTransId="{F23EF6AD-6917-41C5-A7D2-6CFC6338E7A3}"/>
    <dgm:cxn modelId="{C5232019-26E7-4B3F-962F-29D69A12AF52}" srcId="{9ABAACC5-04EE-4164-8DD9-1B437B22E6FF}" destId="{3A2366D9-AD22-4D8B-8D36-5DA6D1FB0500}" srcOrd="3" destOrd="0" parTransId="{F9E9F15D-45B0-4EA2-BDC4-3AC42CA47680}" sibTransId="{D94B44A2-7ABE-481A-885F-7CFE375DC1EA}"/>
    <dgm:cxn modelId="{FECA4C1B-0C14-4048-8EC7-2EEAC452E890}" type="presOf" srcId="{11C4D8EA-1E27-4499-AA0A-1B30419CF90D}" destId="{A101946F-D147-48A3-B295-F38EF30AAFBE}" srcOrd="0" destOrd="0" presId="urn:microsoft.com/office/officeart/2008/layout/LinedList"/>
    <dgm:cxn modelId="{673E6F1C-2BA3-47BB-AFDA-AFA4E20E072E}" type="presOf" srcId="{8AB1463A-79E0-4135-8D93-B64BDAB1DD1A}" destId="{0B0E6B6D-2F20-4036-AAD1-335F1E7FA246}" srcOrd="0" destOrd="0" presId="urn:microsoft.com/office/officeart/2008/layout/LinedList"/>
    <dgm:cxn modelId="{220A2423-A37A-440C-B912-B30066D4284A}" srcId="{6A994612-F850-4267-977C-E1049178EBB4}" destId="{96472EB9-56B4-433B-97E0-0F0A105A265E}" srcOrd="1" destOrd="0" parTransId="{12C81F7D-5CED-4D19-84A2-5F0787C97105}" sibTransId="{45DDA5B3-62AE-4C7C-9617-EAC2CBC6577E}"/>
    <dgm:cxn modelId="{1D12A03F-544B-41B1-AC32-6E3EA73E3068}" type="presOf" srcId="{9F15CCB5-C44D-421B-9135-EFB3B4BD02E7}" destId="{58A301F3-DB35-4E75-A661-B903FED8B709}" srcOrd="0" destOrd="0" presId="urn:microsoft.com/office/officeart/2008/layout/LinedList"/>
    <dgm:cxn modelId="{D0182F43-EB8F-4B5B-B5F6-6D34F32EA332}" type="presOf" srcId="{C80D4D7D-FD2F-45CD-BE65-382512A4FC82}" destId="{D1DD734B-A4E8-4FCD-841B-A238A1457453}" srcOrd="0" destOrd="0" presId="urn:microsoft.com/office/officeart/2008/layout/LinedList"/>
    <dgm:cxn modelId="{AC89CA69-A98C-4C2E-859D-3D81FE9A8DD7}" type="presOf" srcId="{7571BBEF-91BA-45BA-9BE3-0097CDA3D6EA}" destId="{AA67A7D0-1E3D-4688-B8AB-6EF6152F6F1D}" srcOrd="0" destOrd="0" presId="urn:microsoft.com/office/officeart/2008/layout/LinedList"/>
    <dgm:cxn modelId="{2475C96C-8F78-4382-96D4-D76961E5D26D}" type="presOf" srcId="{56EFB11D-1133-4A6B-9C5B-A5F1F968A057}" destId="{03C8439F-77A3-48D6-9CB0-21F454C68A9D}" srcOrd="0" destOrd="0" presId="urn:microsoft.com/office/officeart/2008/layout/LinedList"/>
    <dgm:cxn modelId="{34E2CE6E-9888-484F-87C8-906B69942DC4}" type="presOf" srcId="{9ABAACC5-04EE-4164-8DD9-1B437B22E6FF}" destId="{F183CBDB-4C54-4CD8-879F-DD88B5DCFB4B}" srcOrd="0" destOrd="0" presId="urn:microsoft.com/office/officeart/2008/layout/LinedList"/>
    <dgm:cxn modelId="{88E77070-D0DA-4B60-B11F-990D2A6D33D9}" srcId="{3A2366D9-AD22-4D8B-8D36-5DA6D1FB0500}" destId="{94C294B9-5C6E-478B-BCAF-416BD0560A86}" srcOrd="2" destOrd="0" parTransId="{A5D2AE2E-D773-46B6-9D6B-2C2FD9389144}" sibTransId="{738F57C9-8FE7-4A4C-9E7A-76226856250B}"/>
    <dgm:cxn modelId="{3EE4C172-7F45-43E2-9328-84972FC56B1E}" srcId="{6A994612-F850-4267-977C-E1049178EBB4}" destId="{6BDAF794-1A87-4E06-BA2B-2151E5FD018C}" srcOrd="0" destOrd="0" parTransId="{9D18B5DF-7B85-4426-B5AD-1CF79699B817}" sibTransId="{7DC56AEA-5529-4CE9-B04A-00EFC853B4D1}"/>
    <dgm:cxn modelId="{4DF3DA52-4C75-40CD-897B-35C893525CA9}" srcId="{9ABAACC5-04EE-4164-8DD9-1B437B22E6FF}" destId="{C80D4D7D-FD2F-45CD-BE65-382512A4FC82}" srcOrd="0" destOrd="0" parTransId="{B4C16B9C-988F-4843-A8F1-43B04F39D2A5}" sibTransId="{18537038-0A76-4A1B-8838-05D1DB7C45A1}"/>
    <dgm:cxn modelId="{0B883D7D-1769-40D5-907E-46255D3E90BF}" srcId="{3A2366D9-AD22-4D8B-8D36-5DA6D1FB0500}" destId="{5CD9E01D-5E3B-4585-898E-34F1CF4D0780}" srcOrd="0" destOrd="0" parTransId="{5F84D490-68FC-4174-8F73-50E4F2FE357E}" sibTransId="{BC2E14D2-68DE-484D-A3FF-D296CB6D9F76}"/>
    <dgm:cxn modelId="{D21B8692-D416-40E9-971A-DAE0A2D6514E}" srcId="{9ABAACC5-04EE-4164-8DD9-1B437B22E6FF}" destId="{6A994612-F850-4267-977C-E1049178EBB4}" srcOrd="1" destOrd="0" parTransId="{92C178DE-3995-47DD-ACE2-C8DF94ABBDB8}" sibTransId="{36C5A194-FF76-4BFB-91F1-D9A06455C684}"/>
    <dgm:cxn modelId="{4ECC7B93-831A-4DFA-BAAD-1286039B43B7}" type="presOf" srcId="{6BDAF794-1A87-4E06-BA2B-2151E5FD018C}" destId="{317F0B1D-DFEA-48FC-8B66-86F10941438E}" srcOrd="0" destOrd="0" presId="urn:microsoft.com/office/officeart/2008/layout/LinedList"/>
    <dgm:cxn modelId="{289E8B9A-F376-4305-BE20-3E848CB42B9D}" srcId="{C80D4D7D-FD2F-45CD-BE65-382512A4FC82}" destId="{8AB1463A-79E0-4135-8D93-B64BDAB1DD1A}" srcOrd="2" destOrd="0" parTransId="{47653933-FA5F-450F-85A1-DA92374FD9F1}" sibTransId="{4A161FCD-C885-4973-9639-719E632EC237}"/>
    <dgm:cxn modelId="{84F97DAA-EBEA-4D72-A535-5778E6D7396D}" type="presOf" srcId="{6A994612-F850-4267-977C-E1049178EBB4}" destId="{438F6CAF-C5C3-41CD-9B31-D1E256639066}" srcOrd="0" destOrd="0" presId="urn:microsoft.com/office/officeart/2008/layout/LinedList"/>
    <dgm:cxn modelId="{1DF64CB1-0294-4207-A395-0B548F75FCCC}" type="presOf" srcId="{96472EB9-56B4-433B-97E0-0F0A105A265E}" destId="{6CEA5B8B-49A9-470D-8DFE-E37EA0687921}" srcOrd="0" destOrd="0" presId="urn:microsoft.com/office/officeart/2008/layout/LinedList"/>
    <dgm:cxn modelId="{FD4332CC-826A-43A2-B20F-B42DC579EF9E}" srcId="{9F15CCB5-C44D-421B-9135-EFB3B4BD02E7}" destId="{6292AD24-673D-44FA-9A8D-939F5F8400F8}" srcOrd="0" destOrd="0" parTransId="{01773336-68F2-4C0F-A360-3B68BBF42771}" sibTransId="{2FADF8FB-6121-412D-A463-4B0AAA0B557B}"/>
    <dgm:cxn modelId="{F87211CD-551A-4C40-A0C9-0D1789B43BE7}" type="presOf" srcId="{885FEB24-D307-43C6-A904-E42FF38C6B7A}" destId="{67F9EA28-FEA5-4ED1-A821-816F277EB180}" srcOrd="0" destOrd="0" presId="urn:microsoft.com/office/officeart/2008/layout/LinedList"/>
    <dgm:cxn modelId="{A188ABE9-AB74-4634-A960-A51A8D64CA08}" type="presOf" srcId="{861288EB-ED14-4526-BD5D-C90BF4781767}" destId="{92D867F5-2AC9-450F-AD42-EB643078DD25}" srcOrd="0" destOrd="0" presId="urn:microsoft.com/office/officeart/2008/layout/LinedList"/>
    <dgm:cxn modelId="{84B2C2EB-D575-4998-929E-89A95A88F5D8}" srcId="{9F15CCB5-C44D-421B-9135-EFB3B4BD02E7}" destId="{885FEB24-D307-43C6-A904-E42FF38C6B7A}" srcOrd="1" destOrd="0" parTransId="{E040ACD4-D22A-4355-BA8E-5687411C9ADB}" sibTransId="{F9DDB3E5-1681-404F-8AED-DA4D79AE4F29}"/>
    <dgm:cxn modelId="{DD4446EC-2217-4C52-9CDE-AD1830E3B662}" srcId="{9F15CCB5-C44D-421B-9135-EFB3B4BD02E7}" destId="{861288EB-ED14-4526-BD5D-C90BF4781767}" srcOrd="2" destOrd="0" parTransId="{19ABA849-00F4-4E19-86FE-838AE3B22B32}" sibTransId="{BFFC4818-B819-4730-8667-BA39E725A248}"/>
    <dgm:cxn modelId="{47748DED-98C0-4C32-872B-0A5609F93156}" type="presOf" srcId="{5CD9E01D-5E3B-4585-898E-34F1CF4D0780}" destId="{7B86C61E-A3FE-46CF-ACAF-6139FF04B987}" srcOrd="0" destOrd="0" presId="urn:microsoft.com/office/officeart/2008/layout/LinedList"/>
    <dgm:cxn modelId="{92C3D4FA-8D28-418E-A7BF-B41D492703E9}" type="presOf" srcId="{6292AD24-673D-44FA-9A8D-939F5F8400F8}" destId="{6E487526-C2D3-406C-BD2B-CA9E99F93506}" srcOrd="0" destOrd="0" presId="urn:microsoft.com/office/officeart/2008/layout/LinedList"/>
    <dgm:cxn modelId="{0A0E2CFF-F38D-49D1-A653-FBCC8DD5DB29}" type="presOf" srcId="{94C294B9-5C6E-478B-BCAF-416BD0560A86}" destId="{A7530967-C6A9-4ABB-B3CF-6FBBBC889834}" srcOrd="0" destOrd="0" presId="urn:microsoft.com/office/officeart/2008/layout/LinedList"/>
    <dgm:cxn modelId="{5BCC6424-60D6-43E9-A4F5-FC87FF47AE15}" type="presParOf" srcId="{F183CBDB-4C54-4CD8-879F-DD88B5DCFB4B}" destId="{8A00448C-E934-42A2-90A1-75BD3FFE7CB0}" srcOrd="0" destOrd="0" presId="urn:microsoft.com/office/officeart/2008/layout/LinedList"/>
    <dgm:cxn modelId="{7D181BC0-0E8B-401B-9BE4-2BDF2379DB80}" type="presParOf" srcId="{F183CBDB-4C54-4CD8-879F-DD88B5DCFB4B}" destId="{2151D2D9-33EF-4D74-B00F-0E23FAE05E6C}" srcOrd="1" destOrd="0" presId="urn:microsoft.com/office/officeart/2008/layout/LinedList"/>
    <dgm:cxn modelId="{4D8DD857-0BE2-43AB-BA99-7D8BE6AED47F}" type="presParOf" srcId="{2151D2D9-33EF-4D74-B00F-0E23FAE05E6C}" destId="{D1DD734B-A4E8-4FCD-841B-A238A1457453}" srcOrd="0" destOrd="0" presId="urn:microsoft.com/office/officeart/2008/layout/LinedList"/>
    <dgm:cxn modelId="{907003E5-B604-4430-83E4-560207E718F4}" type="presParOf" srcId="{2151D2D9-33EF-4D74-B00F-0E23FAE05E6C}" destId="{3DC86F51-ED7B-47C2-BD88-6988903A1E32}" srcOrd="1" destOrd="0" presId="urn:microsoft.com/office/officeart/2008/layout/LinedList"/>
    <dgm:cxn modelId="{85EA0339-0C39-4609-9007-4626AA0B4A9A}" type="presParOf" srcId="{3DC86F51-ED7B-47C2-BD88-6988903A1E32}" destId="{7C38F8AE-CC94-4588-A1F4-16DF1923AE31}" srcOrd="0" destOrd="0" presId="urn:microsoft.com/office/officeart/2008/layout/LinedList"/>
    <dgm:cxn modelId="{548D0D6C-FE27-496B-B3C6-8A8A4EB66B5E}" type="presParOf" srcId="{3DC86F51-ED7B-47C2-BD88-6988903A1E32}" destId="{B6F11ECF-BBE6-4D02-907C-5C04EFE8F57B}" srcOrd="1" destOrd="0" presId="urn:microsoft.com/office/officeart/2008/layout/LinedList"/>
    <dgm:cxn modelId="{3B5444C3-7C6E-4566-AE36-0AF1A5997CE5}" type="presParOf" srcId="{B6F11ECF-BBE6-4D02-907C-5C04EFE8F57B}" destId="{032C2AAA-2619-4CF3-BA90-CA7D125CE1F1}" srcOrd="0" destOrd="0" presId="urn:microsoft.com/office/officeart/2008/layout/LinedList"/>
    <dgm:cxn modelId="{2732484F-282B-42DB-994C-C24887B6C8E5}" type="presParOf" srcId="{B6F11ECF-BBE6-4D02-907C-5C04EFE8F57B}" destId="{AA67A7D0-1E3D-4688-B8AB-6EF6152F6F1D}" srcOrd="1" destOrd="0" presId="urn:microsoft.com/office/officeart/2008/layout/LinedList"/>
    <dgm:cxn modelId="{0807C31B-854C-43B4-913B-746BD58D776F}" type="presParOf" srcId="{B6F11ECF-BBE6-4D02-907C-5C04EFE8F57B}" destId="{23AC5C2F-3F2C-4206-A203-312D42B41BAC}" srcOrd="2" destOrd="0" presId="urn:microsoft.com/office/officeart/2008/layout/LinedList"/>
    <dgm:cxn modelId="{86EB0692-4252-4C0D-9A6E-E4D8C7FF579A}" type="presParOf" srcId="{3DC86F51-ED7B-47C2-BD88-6988903A1E32}" destId="{ECCD7F90-A642-427B-8952-81B65F0D4046}" srcOrd="2" destOrd="0" presId="urn:microsoft.com/office/officeart/2008/layout/LinedList"/>
    <dgm:cxn modelId="{AD9F05EE-ECD4-4F45-81B5-EC14E30107CD}" type="presParOf" srcId="{3DC86F51-ED7B-47C2-BD88-6988903A1E32}" destId="{F4E382C1-0569-4012-9DE4-EEF473D8A4AC}" srcOrd="3" destOrd="0" presId="urn:microsoft.com/office/officeart/2008/layout/LinedList"/>
    <dgm:cxn modelId="{57DD6626-D2C3-4189-9F08-5616AD5E5EFF}" type="presParOf" srcId="{3DC86F51-ED7B-47C2-BD88-6988903A1E32}" destId="{7428FB80-6A8A-425B-BDA8-C75250ABAF4C}" srcOrd="4" destOrd="0" presId="urn:microsoft.com/office/officeart/2008/layout/LinedList"/>
    <dgm:cxn modelId="{86E71BF6-4B3E-4BA9-B5AD-F68EF78EA8AB}" type="presParOf" srcId="{7428FB80-6A8A-425B-BDA8-C75250ABAF4C}" destId="{A7DFB027-853D-44E0-9F2F-591FB2B8CA57}" srcOrd="0" destOrd="0" presId="urn:microsoft.com/office/officeart/2008/layout/LinedList"/>
    <dgm:cxn modelId="{9FD9DFC7-728C-4EE6-801B-48B7210B6A91}" type="presParOf" srcId="{7428FB80-6A8A-425B-BDA8-C75250ABAF4C}" destId="{03C8439F-77A3-48D6-9CB0-21F454C68A9D}" srcOrd="1" destOrd="0" presId="urn:microsoft.com/office/officeart/2008/layout/LinedList"/>
    <dgm:cxn modelId="{CD952982-EE78-4D08-9BC0-41365B60E79D}" type="presParOf" srcId="{7428FB80-6A8A-425B-BDA8-C75250ABAF4C}" destId="{120E61D3-0683-413D-8366-7739FE5CADF1}" srcOrd="2" destOrd="0" presId="urn:microsoft.com/office/officeart/2008/layout/LinedList"/>
    <dgm:cxn modelId="{B5EA7F1F-90E1-4517-8BDC-D9B07DEF133E}" type="presParOf" srcId="{3DC86F51-ED7B-47C2-BD88-6988903A1E32}" destId="{0B4AF2D3-57F0-41C8-AE39-FE8F8D703EE3}" srcOrd="5" destOrd="0" presId="urn:microsoft.com/office/officeart/2008/layout/LinedList"/>
    <dgm:cxn modelId="{76E215FC-F674-408E-A52A-A477BF4F0C83}" type="presParOf" srcId="{3DC86F51-ED7B-47C2-BD88-6988903A1E32}" destId="{9B47F1F2-DEB3-40FB-9785-6D287D371607}" srcOrd="6" destOrd="0" presId="urn:microsoft.com/office/officeart/2008/layout/LinedList"/>
    <dgm:cxn modelId="{7681F71D-F19D-40A4-8999-31F3D28620FA}" type="presParOf" srcId="{3DC86F51-ED7B-47C2-BD88-6988903A1E32}" destId="{C54861C2-E76B-4AFD-BD17-497516C07F2C}" srcOrd="7" destOrd="0" presId="urn:microsoft.com/office/officeart/2008/layout/LinedList"/>
    <dgm:cxn modelId="{16A0C813-12D8-4215-BC35-893CE0CE5E1C}" type="presParOf" srcId="{C54861C2-E76B-4AFD-BD17-497516C07F2C}" destId="{E5B5D61F-E4DF-416A-A150-DA521DCC692A}" srcOrd="0" destOrd="0" presId="urn:microsoft.com/office/officeart/2008/layout/LinedList"/>
    <dgm:cxn modelId="{6A8E6E9D-AD2E-4139-9CCC-9FE60213F583}" type="presParOf" srcId="{C54861C2-E76B-4AFD-BD17-497516C07F2C}" destId="{0B0E6B6D-2F20-4036-AAD1-335F1E7FA246}" srcOrd="1" destOrd="0" presId="urn:microsoft.com/office/officeart/2008/layout/LinedList"/>
    <dgm:cxn modelId="{D3F48166-40CD-4381-864A-2D8FA40D6692}" type="presParOf" srcId="{C54861C2-E76B-4AFD-BD17-497516C07F2C}" destId="{17ADEFC9-1EE9-4609-BA9F-A2594B5B4400}" srcOrd="2" destOrd="0" presId="urn:microsoft.com/office/officeart/2008/layout/LinedList"/>
    <dgm:cxn modelId="{C38B93AF-3E51-4B10-B8C0-4DE909AE28C8}" type="presParOf" srcId="{3DC86F51-ED7B-47C2-BD88-6988903A1E32}" destId="{2A4D8C8A-7B98-4508-A418-59130B053A15}" srcOrd="8" destOrd="0" presId="urn:microsoft.com/office/officeart/2008/layout/LinedList"/>
    <dgm:cxn modelId="{33987C8D-3628-46AA-96C5-058162529FFB}" type="presParOf" srcId="{3DC86F51-ED7B-47C2-BD88-6988903A1E32}" destId="{B4D3AA48-49A0-4DBB-A072-28C2667539AA}" srcOrd="9" destOrd="0" presId="urn:microsoft.com/office/officeart/2008/layout/LinedList"/>
    <dgm:cxn modelId="{EDD01AE1-2FBF-4BDF-823D-9D56F964A514}" type="presParOf" srcId="{F183CBDB-4C54-4CD8-879F-DD88B5DCFB4B}" destId="{298664E7-593A-4AE7-80FC-411F9702AB26}" srcOrd="2" destOrd="0" presId="urn:microsoft.com/office/officeart/2008/layout/LinedList"/>
    <dgm:cxn modelId="{909D917E-6EFF-44DC-9F1A-2BEF8F0CAAA3}" type="presParOf" srcId="{F183CBDB-4C54-4CD8-879F-DD88B5DCFB4B}" destId="{3764E3B5-019D-499C-BF52-8E720FED0F0D}" srcOrd="3" destOrd="0" presId="urn:microsoft.com/office/officeart/2008/layout/LinedList"/>
    <dgm:cxn modelId="{62D97CA3-ED92-4949-9DD1-A32789E9512F}" type="presParOf" srcId="{3764E3B5-019D-499C-BF52-8E720FED0F0D}" destId="{438F6CAF-C5C3-41CD-9B31-D1E256639066}" srcOrd="0" destOrd="0" presId="urn:microsoft.com/office/officeart/2008/layout/LinedList"/>
    <dgm:cxn modelId="{8443FBA0-3DE2-40CF-8AB7-8FB23C2107A7}" type="presParOf" srcId="{3764E3B5-019D-499C-BF52-8E720FED0F0D}" destId="{0921EB8D-7217-40C7-AFDE-9D751CEF5950}" srcOrd="1" destOrd="0" presId="urn:microsoft.com/office/officeart/2008/layout/LinedList"/>
    <dgm:cxn modelId="{47559899-B403-4301-96D6-E7DE7727A0DF}" type="presParOf" srcId="{0921EB8D-7217-40C7-AFDE-9D751CEF5950}" destId="{8878A8A4-B6FC-4BD4-AAF0-A8D5896E110C}" srcOrd="0" destOrd="0" presId="urn:microsoft.com/office/officeart/2008/layout/LinedList"/>
    <dgm:cxn modelId="{1F9A7CFE-EFE9-457C-9599-3AC1D38AEA80}" type="presParOf" srcId="{0921EB8D-7217-40C7-AFDE-9D751CEF5950}" destId="{5238CE81-E946-4475-895C-B6A17E652F2B}" srcOrd="1" destOrd="0" presId="urn:microsoft.com/office/officeart/2008/layout/LinedList"/>
    <dgm:cxn modelId="{1CE31FC6-58E9-4105-BC07-057674B26718}" type="presParOf" srcId="{5238CE81-E946-4475-895C-B6A17E652F2B}" destId="{57A6227E-ED6C-498E-8BF9-F64F5A9C563F}" srcOrd="0" destOrd="0" presId="urn:microsoft.com/office/officeart/2008/layout/LinedList"/>
    <dgm:cxn modelId="{BA5399DE-3E73-4E92-8582-D60DF318A2EE}" type="presParOf" srcId="{5238CE81-E946-4475-895C-B6A17E652F2B}" destId="{317F0B1D-DFEA-48FC-8B66-86F10941438E}" srcOrd="1" destOrd="0" presId="urn:microsoft.com/office/officeart/2008/layout/LinedList"/>
    <dgm:cxn modelId="{21A6B414-2B48-4A24-8647-4B09DFA2B2ED}" type="presParOf" srcId="{5238CE81-E946-4475-895C-B6A17E652F2B}" destId="{870DBEF4-F518-40EE-8B47-CFA47322ED48}" srcOrd="2" destOrd="0" presId="urn:microsoft.com/office/officeart/2008/layout/LinedList"/>
    <dgm:cxn modelId="{9FB38AC7-5B71-4C33-AFE5-13B7B799775F}" type="presParOf" srcId="{0921EB8D-7217-40C7-AFDE-9D751CEF5950}" destId="{46566370-B850-4EBA-994B-86BC7CD1C55E}" srcOrd="2" destOrd="0" presId="urn:microsoft.com/office/officeart/2008/layout/LinedList"/>
    <dgm:cxn modelId="{39CA62BD-B84B-49D0-BE4C-3F5B61FE293B}" type="presParOf" srcId="{0921EB8D-7217-40C7-AFDE-9D751CEF5950}" destId="{BB7EF594-03FD-492A-9726-5848E8793BC7}" srcOrd="3" destOrd="0" presId="urn:microsoft.com/office/officeart/2008/layout/LinedList"/>
    <dgm:cxn modelId="{88A75BE4-81DB-4613-9B48-B90D6FB7F4F1}" type="presParOf" srcId="{0921EB8D-7217-40C7-AFDE-9D751CEF5950}" destId="{4015B8C6-A050-4ADA-A9A0-D4D840B38DCF}" srcOrd="4" destOrd="0" presId="urn:microsoft.com/office/officeart/2008/layout/LinedList"/>
    <dgm:cxn modelId="{3AA16466-B135-4485-9934-57B07129A389}" type="presParOf" srcId="{4015B8C6-A050-4ADA-A9A0-D4D840B38DCF}" destId="{6BAF2D36-9419-481A-83CB-8A1013CF3724}" srcOrd="0" destOrd="0" presId="urn:microsoft.com/office/officeart/2008/layout/LinedList"/>
    <dgm:cxn modelId="{8BE2AD9F-B3A4-4078-9E59-302D849ABAC6}" type="presParOf" srcId="{4015B8C6-A050-4ADA-A9A0-D4D840B38DCF}" destId="{6CEA5B8B-49A9-470D-8DFE-E37EA0687921}" srcOrd="1" destOrd="0" presId="urn:microsoft.com/office/officeart/2008/layout/LinedList"/>
    <dgm:cxn modelId="{77499A8D-A462-4DDE-94EE-58DBAD3DED77}" type="presParOf" srcId="{4015B8C6-A050-4ADA-A9A0-D4D840B38DCF}" destId="{A490839B-165F-46EE-9D1F-99DFC3B772CA}" srcOrd="2" destOrd="0" presId="urn:microsoft.com/office/officeart/2008/layout/LinedList"/>
    <dgm:cxn modelId="{C525CEC4-F5B9-455E-908B-2CA870871317}" type="presParOf" srcId="{0921EB8D-7217-40C7-AFDE-9D751CEF5950}" destId="{ABED8B2B-D0F2-45B6-8554-30C9CE20674C}" srcOrd="5" destOrd="0" presId="urn:microsoft.com/office/officeart/2008/layout/LinedList"/>
    <dgm:cxn modelId="{07265526-F103-4551-9884-7973963792D9}" type="presParOf" srcId="{0921EB8D-7217-40C7-AFDE-9D751CEF5950}" destId="{F7A46F84-2648-429F-9E90-C8CC52324D1C}" srcOrd="6" destOrd="0" presId="urn:microsoft.com/office/officeart/2008/layout/LinedList"/>
    <dgm:cxn modelId="{DB3E4E18-DA61-47CC-9A2F-B0138176A1EC}" type="presParOf" srcId="{F183CBDB-4C54-4CD8-879F-DD88B5DCFB4B}" destId="{50AF6DBE-756F-4651-8536-6F0B96883865}" srcOrd="4" destOrd="0" presId="urn:microsoft.com/office/officeart/2008/layout/LinedList"/>
    <dgm:cxn modelId="{020A3E8C-4A46-40F6-8D38-38C1B16B8140}" type="presParOf" srcId="{F183CBDB-4C54-4CD8-879F-DD88B5DCFB4B}" destId="{37D63666-B56D-4D88-A6B2-193ECC6BF726}" srcOrd="5" destOrd="0" presId="urn:microsoft.com/office/officeart/2008/layout/LinedList"/>
    <dgm:cxn modelId="{408C7E44-C3DA-4226-906A-E7F2A2212409}" type="presParOf" srcId="{37D63666-B56D-4D88-A6B2-193ECC6BF726}" destId="{58A301F3-DB35-4E75-A661-B903FED8B709}" srcOrd="0" destOrd="0" presId="urn:microsoft.com/office/officeart/2008/layout/LinedList"/>
    <dgm:cxn modelId="{0C095FCB-FDC8-42A3-939A-8D717A272AF2}" type="presParOf" srcId="{37D63666-B56D-4D88-A6B2-193ECC6BF726}" destId="{AC54518D-EB53-417F-B4D9-A3338A77BFAE}" srcOrd="1" destOrd="0" presId="urn:microsoft.com/office/officeart/2008/layout/LinedList"/>
    <dgm:cxn modelId="{BB61A244-432F-48F1-834C-6DA6B0AA4382}" type="presParOf" srcId="{AC54518D-EB53-417F-B4D9-A3338A77BFAE}" destId="{DA61E459-BDCE-4AC9-9D2E-E16F5358719C}" srcOrd="0" destOrd="0" presId="urn:microsoft.com/office/officeart/2008/layout/LinedList"/>
    <dgm:cxn modelId="{F1DCC2A0-EE46-4483-B8D6-B27E1CB04BB2}" type="presParOf" srcId="{AC54518D-EB53-417F-B4D9-A3338A77BFAE}" destId="{443127A2-7237-4F13-A010-BEB9216D79DC}" srcOrd="1" destOrd="0" presId="urn:microsoft.com/office/officeart/2008/layout/LinedList"/>
    <dgm:cxn modelId="{F2A23D0D-0FDE-4D3D-9F75-A4CB1BF6C74B}" type="presParOf" srcId="{443127A2-7237-4F13-A010-BEB9216D79DC}" destId="{DC601FFD-CB13-437E-B9CB-188CBD95EDC4}" srcOrd="0" destOrd="0" presId="urn:microsoft.com/office/officeart/2008/layout/LinedList"/>
    <dgm:cxn modelId="{EE41081D-A046-46D1-937C-DBDBB252862F}" type="presParOf" srcId="{443127A2-7237-4F13-A010-BEB9216D79DC}" destId="{6E487526-C2D3-406C-BD2B-CA9E99F93506}" srcOrd="1" destOrd="0" presId="urn:microsoft.com/office/officeart/2008/layout/LinedList"/>
    <dgm:cxn modelId="{3879C52D-6BB2-46B7-A8BA-9966475B9617}" type="presParOf" srcId="{443127A2-7237-4F13-A010-BEB9216D79DC}" destId="{6753735B-0C39-4074-9067-E35E1D237BDA}" srcOrd="2" destOrd="0" presId="urn:microsoft.com/office/officeart/2008/layout/LinedList"/>
    <dgm:cxn modelId="{2FB290A0-1852-4D30-9FC4-BB8D81EEB8B9}" type="presParOf" srcId="{AC54518D-EB53-417F-B4D9-A3338A77BFAE}" destId="{C10BBDDD-CC1E-4ABC-8846-9291A28E4156}" srcOrd="2" destOrd="0" presId="urn:microsoft.com/office/officeart/2008/layout/LinedList"/>
    <dgm:cxn modelId="{CDBC7A6A-2BB0-46DB-B18D-8CA3ACDFE3B9}" type="presParOf" srcId="{AC54518D-EB53-417F-B4D9-A3338A77BFAE}" destId="{470988B7-CA68-4728-8397-E499AB3DD61E}" srcOrd="3" destOrd="0" presId="urn:microsoft.com/office/officeart/2008/layout/LinedList"/>
    <dgm:cxn modelId="{8C900362-1DD5-4788-906F-DB2BBA1C0604}" type="presParOf" srcId="{AC54518D-EB53-417F-B4D9-A3338A77BFAE}" destId="{8725AA1D-E642-4D2B-8A2D-B0291D4EC740}" srcOrd="4" destOrd="0" presId="urn:microsoft.com/office/officeart/2008/layout/LinedList"/>
    <dgm:cxn modelId="{5C62DD91-C853-4ECF-823F-7B71270BC8E8}" type="presParOf" srcId="{8725AA1D-E642-4D2B-8A2D-B0291D4EC740}" destId="{7D5C1973-B427-47E4-9809-228905574478}" srcOrd="0" destOrd="0" presId="urn:microsoft.com/office/officeart/2008/layout/LinedList"/>
    <dgm:cxn modelId="{2A3F2E55-5142-49F8-86BA-0FFD17976916}" type="presParOf" srcId="{8725AA1D-E642-4D2B-8A2D-B0291D4EC740}" destId="{67F9EA28-FEA5-4ED1-A821-816F277EB180}" srcOrd="1" destOrd="0" presId="urn:microsoft.com/office/officeart/2008/layout/LinedList"/>
    <dgm:cxn modelId="{D6BE4765-21B5-4553-8B05-EDCFA7AAEC7F}" type="presParOf" srcId="{8725AA1D-E642-4D2B-8A2D-B0291D4EC740}" destId="{B4ABFA7A-B8D4-4C3B-A669-4C9C4CB955B8}" srcOrd="2" destOrd="0" presId="urn:microsoft.com/office/officeart/2008/layout/LinedList"/>
    <dgm:cxn modelId="{3567946A-5BCF-4ED0-B44A-084D2C667353}" type="presParOf" srcId="{AC54518D-EB53-417F-B4D9-A3338A77BFAE}" destId="{14FEB2C2-D3EF-4698-AB00-5E09EA5E49E8}" srcOrd="5" destOrd="0" presId="urn:microsoft.com/office/officeart/2008/layout/LinedList"/>
    <dgm:cxn modelId="{F8107548-D8DF-4AAB-8DEA-163AFC6E5560}" type="presParOf" srcId="{AC54518D-EB53-417F-B4D9-A3338A77BFAE}" destId="{078D2B04-43C4-4CAD-938A-6E1BE5367220}" srcOrd="6" destOrd="0" presId="urn:microsoft.com/office/officeart/2008/layout/LinedList"/>
    <dgm:cxn modelId="{FD3DF6FC-B785-43FB-AC03-6F96FC2A2A0F}" type="presParOf" srcId="{AC54518D-EB53-417F-B4D9-A3338A77BFAE}" destId="{5253A5D1-C23B-4782-97F6-51CD3A2421DB}" srcOrd="7" destOrd="0" presId="urn:microsoft.com/office/officeart/2008/layout/LinedList"/>
    <dgm:cxn modelId="{E7D09E9B-E285-415E-AF34-0349E4C2876B}" type="presParOf" srcId="{5253A5D1-C23B-4782-97F6-51CD3A2421DB}" destId="{01C89445-C555-4B0A-B87D-0489BB8E5212}" srcOrd="0" destOrd="0" presId="urn:microsoft.com/office/officeart/2008/layout/LinedList"/>
    <dgm:cxn modelId="{40839C69-11E4-4512-940C-CE30841510EB}" type="presParOf" srcId="{5253A5D1-C23B-4782-97F6-51CD3A2421DB}" destId="{92D867F5-2AC9-450F-AD42-EB643078DD25}" srcOrd="1" destOrd="0" presId="urn:microsoft.com/office/officeart/2008/layout/LinedList"/>
    <dgm:cxn modelId="{71EA0C9F-9D7B-4DDB-8733-11933DA663AA}" type="presParOf" srcId="{5253A5D1-C23B-4782-97F6-51CD3A2421DB}" destId="{75A5020A-D437-48E6-AF6C-4E2AF072F1F2}" srcOrd="2" destOrd="0" presId="urn:microsoft.com/office/officeart/2008/layout/LinedList"/>
    <dgm:cxn modelId="{D95AC824-49B2-4294-B5FA-3F213FFD9AFD}" type="presParOf" srcId="{AC54518D-EB53-417F-B4D9-A3338A77BFAE}" destId="{865946D7-A5BF-4C85-AF31-A93C50EEFA43}" srcOrd="8" destOrd="0" presId="urn:microsoft.com/office/officeart/2008/layout/LinedList"/>
    <dgm:cxn modelId="{6102FE4E-FB92-4935-B3A0-487B1993F220}" type="presParOf" srcId="{AC54518D-EB53-417F-B4D9-A3338A77BFAE}" destId="{94CF005C-C946-47F9-ADB8-6D3FB1CA696D}" srcOrd="9" destOrd="0" presId="urn:microsoft.com/office/officeart/2008/layout/LinedList"/>
    <dgm:cxn modelId="{274A460D-6EB7-46E8-99FF-204445D1F7E3}" type="presParOf" srcId="{F183CBDB-4C54-4CD8-879F-DD88B5DCFB4B}" destId="{41D84CB8-93D9-4DE1-906B-357F7355F6E9}" srcOrd="6" destOrd="0" presId="urn:microsoft.com/office/officeart/2008/layout/LinedList"/>
    <dgm:cxn modelId="{840D2FF6-527C-4BBF-B77D-E0BF605DAD9E}" type="presParOf" srcId="{F183CBDB-4C54-4CD8-879F-DD88B5DCFB4B}" destId="{6AAB93DD-104F-4847-9AD6-C6383023D0D1}" srcOrd="7" destOrd="0" presId="urn:microsoft.com/office/officeart/2008/layout/LinedList"/>
    <dgm:cxn modelId="{3AF907AF-85F9-4B6B-BA1D-203AE5EFED62}" type="presParOf" srcId="{6AAB93DD-104F-4847-9AD6-C6383023D0D1}" destId="{FC4E6796-19DC-4937-B87C-75E5F64B8201}" srcOrd="0" destOrd="0" presId="urn:microsoft.com/office/officeart/2008/layout/LinedList"/>
    <dgm:cxn modelId="{80AE1A82-7737-4B16-853A-79B012E90CCE}" type="presParOf" srcId="{6AAB93DD-104F-4847-9AD6-C6383023D0D1}" destId="{1D0C7F62-85E6-43E8-90BD-D4DDEC4F2CF0}" srcOrd="1" destOrd="0" presId="urn:microsoft.com/office/officeart/2008/layout/LinedList"/>
    <dgm:cxn modelId="{F49F19A4-D01F-4D1D-B912-BEA7A90D53D6}" type="presParOf" srcId="{1D0C7F62-85E6-43E8-90BD-D4DDEC4F2CF0}" destId="{08825BF5-9357-43AB-9446-17F7D74D0682}" srcOrd="0" destOrd="0" presId="urn:microsoft.com/office/officeart/2008/layout/LinedList"/>
    <dgm:cxn modelId="{B683840F-AC10-4F71-9B64-AFAD6B33E488}" type="presParOf" srcId="{1D0C7F62-85E6-43E8-90BD-D4DDEC4F2CF0}" destId="{0F1FB00F-C488-4DB5-85A6-5FDD5C7AB6D0}" srcOrd="1" destOrd="0" presId="urn:microsoft.com/office/officeart/2008/layout/LinedList"/>
    <dgm:cxn modelId="{F4299068-85CE-4EBE-9350-0EF3455D06A0}" type="presParOf" srcId="{0F1FB00F-C488-4DB5-85A6-5FDD5C7AB6D0}" destId="{CF527921-15F3-4F00-A5F1-1EA955553DF5}" srcOrd="0" destOrd="0" presId="urn:microsoft.com/office/officeart/2008/layout/LinedList"/>
    <dgm:cxn modelId="{EFCC8BBA-857F-4C65-AAED-A6B4073A7A4C}" type="presParOf" srcId="{0F1FB00F-C488-4DB5-85A6-5FDD5C7AB6D0}" destId="{7B86C61E-A3FE-46CF-ACAF-6139FF04B987}" srcOrd="1" destOrd="0" presId="urn:microsoft.com/office/officeart/2008/layout/LinedList"/>
    <dgm:cxn modelId="{B914D08D-6F27-492C-8A50-C7A909EFCA66}" type="presParOf" srcId="{0F1FB00F-C488-4DB5-85A6-5FDD5C7AB6D0}" destId="{CA3113E0-6EA0-41F0-8201-A2F8A9EA17CF}" srcOrd="2" destOrd="0" presId="urn:microsoft.com/office/officeart/2008/layout/LinedList"/>
    <dgm:cxn modelId="{B2E3E0F8-0C5B-4006-97BB-3FBC73CF2DD8}" type="presParOf" srcId="{1D0C7F62-85E6-43E8-90BD-D4DDEC4F2CF0}" destId="{570C2070-E89C-449C-92D1-13BDA5990C4A}" srcOrd="2" destOrd="0" presId="urn:microsoft.com/office/officeart/2008/layout/LinedList"/>
    <dgm:cxn modelId="{20D403B5-6599-4049-AC10-8D233C1E9912}" type="presParOf" srcId="{1D0C7F62-85E6-43E8-90BD-D4DDEC4F2CF0}" destId="{8D468FC1-D8CD-41C1-A518-427AE977C0B9}" srcOrd="3" destOrd="0" presId="urn:microsoft.com/office/officeart/2008/layout/LinedList"/>
    <dgm:cxn modelId="{5C162222-CB81-4DEA-994A-26CF951E73EC}" type="presParOf" srcId="{1D0C7F62-85E6-43E8-90BD-D4DDEC4F2CF0}" destId="{1CF346C5-D4FE-4BEA-BC6B-7D70DF26271A}" srcOrd="4" destOrd="0" presId="urn:microsoft.com/office/officeart/2008/layout/LinedList"/>
    <dgm:cxn modelId="{826BCE23-2D8F-4B43-98CC-24C3D8E9A06A}" type="presParOf" srcId="{1CF346C5-D4FE-4BEA-BC6B-7D70DF26271A}" destId="{90E38175-35DD-405A-89F5-31914008ADE9}" srcOrd="0" destOrd="0" presId="urn:microsoft.com/office/officeart/2008/layout/LinedList"/>
    <dgm:cxn modelId="{C0C98B87-5225-4744-B75E-97D489763C5F}" type="presParOf" srcId="{1CF346C5-D4FE-4BEA-BC6B-7D70DF26271A}" destId="{A101946F-D147-48A3-B295-F38EF30AAFBE}" srcOrd="1" destOrd="0" presId="urn:microsoft.com/office/officeart/2008/layout/LinedList"/>
    <dgm:cxn modelId="{B8B602BB-6D94-4EB5-B3A2-2874D0B829D1}" type="presParOf" srcId="{1CF346C5-D4FE-4BEA-BC6B-7D70DF26271A}" destId="{D0566F85-53E8-4F50-85A4-24CAF340BEDD}" srcOrd="2" destOrd="0" presId="urn:microsoft.com/office/officeart/2008/layout/LinedList"/>
    <dgm:cxn modelId="{B1F7E3A2-7F51-4F78-B3D9-E34FC20D1D9E}" type="presParOf" srcId="{1D0C7F62-85E6-43E8-90BD-D4DDEC4F2CF0}" destId="{D5A4AC53-3F10-4454-94E4-F14B5CF1DE9E}" srcOrd="5" destOrd="0" presId="urn:microsoft.com/office/officeart/2008/layout/LinedList"/>
    <dgm:cxn modelId="{6B9DC33D-AF4E-4F86-A714-32215C3F9E96}" type="presParOf" srcId="{1D0C7F62-85E6-43E8-90BD-D4DDEC4F2CF0}" destId="{7C2C2BFB-A531-4DD1-B160-C42F1344BB69}" srcOrd="6" destOrd="0" presId="urn:microsoft.com/office/officeart/2008/layout/LinedList"/>
    <dgm:cxn modelId="{818BF4AA-2E92-449E-95C1-5FC1DA870C71}" type="presParOf" srcId="{1D0C7F62-85E6-43E8-90BD-D4DDEC4F2CF0}" destId="{8A5BA7A7-1197-4BF7-A814-90AA543BEF42}" srcOrd="7" destOrd="0" presId="urn:microsoft.com/office/officeart/2008/layout/LinedList"/>
    <dgm:cxn modelId="{C8F034C9-6074-419D-B398-73ED5A846894}" type="presParOf" srcId="{8A5BA7A7-1197-4BF7-A814-90AA543BEF42}" destId="{F167726B-3AFA-45F8-AFC9-50ED61C547C8}" srcOrd="0" destOrd="0" presId="urn:microsoft.com/office/officeart/2008/layout/LinedList"/>
    <dgm:cxn modelId="{4081C72F-5E20-4F69-92FF-CEA730B8DC27}" type="presParOf" srcId="{8A5BA7A7-1197-4BF7-A814-90AA543BEF42}" destId="{A7530967-C6A9-4ABB-B3CF-6FBBBC889834}" srcOrd="1" destOrd="0" presId="urn:microsoft.com/office/officeart/2008/layout/LinedList"/>
    <dgm:cxn modelId="{3394AA55-9C8B-4349-AE43-8666B0366830}" type="presParOf" srcId="{8A5BA7A7-1197-4BF7-A814-90AA543BEF42}" destId="{1BF6A86D-BC20-4DE5-91FE-41A0AB1B956B}" srcOrd="2" destOrd="0" presId="urn:microsoft.com/office/officeart/2008/layout/LinedList"/>
    <dgm:cxn modelId="{07A72679-92FA-4239-85D4-7C90F153322C}" type="presParOf" srcId="{1D0C7F62-85E6-43E8-90BD-D4DDEC4F2CF0}" destId="{6F97A47C-E274-4F4A-A202-A9DC0C93B42F}" srcOrd="8" destOrd="0" presId="urn:microsoft.com/office/officeart/2008/layout/LinedList"/>
    <dgm:cxn modelId="{4E116A9D-66EB-467D-A3A4-8614919F11D9}" type="presParOf" srcId="{1D0C7F62-85E6-43E8-90BD-D4DDEC4F2CF0}" destId="{483DDD93-081E-491B-8189-2E9A5EBD75B2}" srcOrd="9"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00AFE-83AD-4EA5-95F4-3D2156C40A31}">
      <dsp:nvSpPr>
        <dsp:cNvPr id="0" name=""/>
        <dsp:cNvSpPr/>
      </dsp:nvSpPr>
      <dsp:spPr>
        <a:xfrm rot="5400000">
          <a:off x="-121730" y="122784"/>
          <a:ext cx="811535" cy="5680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Article 1</a:t>
          </a:r>
        </a:p>
        <a:p>
          <a:pPr marL="0" lvl="0" indent="0" algn="ctr" defTabSz="311150">
            <a:lnSpc>
              <a:spcPct val="90000"/>
            </a:lnSpc>
            <a:spcBef>
              <a:spcPct val="0"/>
            </a:spcBef>
            <a:spcAft>
              <a:spcPct val="35000"/>
            </a:spcAft>
            <a:buNone/>
          </a:pPr>
          <a:r>
            <a:rPr lang="en-US" sz="700" kern="1200"/>
            <a:t>2020</a:t>
          </a:r>
        </a:p>
      </dsp:txBody>
      <dsp:txXfrm rot="-5400000">
        <a:off x="1" y="285090"/>
        <a:ext cx="568074" cy="243461"/>
      </dsp:txXfrm>
    </dsp:sp>
    <dsp:sp modelId="{AC3623FC-231E-48AE-A595-03E550527300}">
      <dsp:nvSpPr>
        <dsp:cNvPr id="0" name=""/>
        <dsp:cNvSpPr/>
      </dsp:nvSpPr>
      <dsp:spPr>
        <a:xfrm rot="5400000">
          <a:off x="3136985" y="-2568910"/>
          <a:ext cx="527497" cy="5665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kern="1200"/>
            <a:t>TITLE:Detection of Pneumonia clouds in Chest X-ray usingImage processing approach</a:t>
          </a:r>
        </a:p>
        <a:p>
          <a:pPr marL="57150" lvl="1" indent="-57150" algn="l" defTabSz="355600">
            <a:lnSpc>
              <a:spcPct val="90000"/>
            </a:lnSpc>
            <a:spcBef>
              <a:spcPct val="0"/>
            </a:spcBef>
            <a:spcAft>
              <a:spcPct val="15000"/>
            </a:spcAft>
            <a:buChar char="•"/>
          </a:pPr>
          <a:r>
            <a:rPr lang="en-US" sz="800" b="0" i="0" kern="1200" dirty="0"/>
            <a:t>Pneumonia clouds in chest X-rays are effectively detected using an image processing approach.</a:t>
          </a:r>
          <a:endParaRPr lang="en-US" sz="800" b="1" kern="1200" dirty="0"/>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The study offers insights into improved pneumonia diagnosis methods, potentially benefiting medical imaging practices.</a:t>
          </a:r>
        </a:p>
      </dsp:txBody>
      <dsp:txXfrm rot="-5400000">
        <a:off x="568074" y="25751"/>
        <a:ext cx="5639569" cy="475997"/>
      </dsp:txXfrm>
    </dsp:sp>
    <dsp:sp modelId="{D0B28B4B-E012-4A89-B5F7-1839DEABA1EA}">
      <dsp:nvSpPr>
        <dsp:cNvPr id="0" name=""/>
        <dsp:cNvSpPr/>
      </dsp:nvSpPr>
      <dsp:spPr>
        <a:xfrm rot="5400000">
          <a:off x="-121730" y="763897"/>
          <a:ext cx="811535" cy="5680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Article 2</a:t>
          </a:r>
        </a:p>
        <a:p>
          <a:pPr marL="0" lvl="0" indent="0" algn="ctr" defTabSz="311150">
            <a:lnSpc>
              <a:spcPct val="90000"/>
            </a:lnSpc>
            <a:spcBef>
              <a:spcPct val="0"/>
            </a:spcBef>
            <a:spcAft>
              <a:spcPct val="35000"/>
            </a:spcAft>
            <a:buNone/>
          </a:pPr>
          <a:r>
            <a:rPr lang="en-US" sz="700" kern="1200"/>
            <a:t>2022</a:t>
          </a:r>
        </a:p>
      </dsp:txBody>
      <dsp:txXfrm rot="-5400000">
        <a:off x="1" y="926203"/>
        <a:ext cx="568074" cy="243461"/>
      </dsp:txXfrm>
    </dsp:sp>
    <dsp:sp modelId="{6D9F70BC-4EA6-4412-A43B-6095CCC11065}">
      <dsp:nvSpPr>
        <dsp:cNvPr id="0" name=""/>
        <dsp:cNvSpPr/>
      </dsp:nvSpPr>
      <dsp:spPr>
        <a:xfrm rot="5400000">
          <a:off x="3136985" y="-1926743"/>
          <a:ext cx="527497" cy="5665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i="0" kern="1200" dirty="0">
              <a:latin typeface="Times New Roman" panose="02020603050405020304" pitchFamily="18" charset="0"/>
              <a:cs typeface="Times New Roman" panose="02020603050405020304" pitchFamily="18" charset="0"/>
            </a:rPr>
            <a:t>Pneumonia Detection in Chest X-ray Images using Convolutional Neural Networks</a:t>
          </a:r>
          <a:endParaRPr lang="en-US" sz="800" b="1" kern="1200" dirty="0">
            <a:latin typeface="Times New Roman" panose="02020603050405020304" pitchFamily="18" charset="0"/>
            <a:cs typeface="Times New Roman" panose="02020603050405020304" pitchFamily="18" charset="0"/>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a:t>Convolutional Neural Networks (CNNs) demonstrate high accuracy in detecting pneumonia from chest X-ray images.</a:t>
          </a:r>
          <a:endParaRPr lang="en-US" sz="800" b="1" kern="1200">
            <a:latin typeface="Times New Roman" panose="02020603050405020304" pitchFamily="18" charset="0"/>
            <a:cs typeface="Times New Roman" panose="02020603050405020304" pitchFamily="18" charset="0"/>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Rigorous performance evaluation underscores the reliability of CNN models in distinguishing pneumonia cases from normal chest X-rays.</a:t>
          </a:r>
        </a:p>
      </dsp:txBody>
      <dsp:txXfrm rot="-5400000">
        <a:off x="568074" y="667918"/>
        <a:ext cx="5639569" cy="475997"/>
      </dsp:txXfrm>
    </dsp:sp>
    <dsp:sp modelId="{7BE74434-54B5-4490-AA3D-A2EAC5441C5B}">
      <dsp:nvSpPr>
        <dsp:cNvPr id="0" name=""/>
        <dsp:cNvSpPr/>
      </dsp:nvSpPr>
      <dsp:spPr>
        <a:xfrm rot="5400000">
          <a:off x="-121730" y="1405009"/>
          <a:ext cx="811535" cy="5680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Article 3</a:t>
          </a:r>
        </a:p>
        <a:p>
          <a:pPr marL="0" lvl="0" indent="0" algn="ctr" defTabSz="311150">
            <a:lnSpc>
              <a:spcPct val="90000"/>
            </a:lnSpc>
            <a:spcBef>
              <a:spcPct val="0"/>
            </a:spcBef>
            <a:spcAft>
              <a:spcPct val="35000"/>
            </a:spcAft>
            <a:buNone/>
          </a:pPr>
          <a:r>
            <a:rPr lang="en-US" sz="700" kern="1200"/>
            <a:t>2021</a:t>
          </a:r>
        </a:p>
      </dsp:txBody>
      <dsp:txXfrm rot="-5400000">
        <a:off x="1" y="1567315"/>
        <a:ext cx="568074" cy="243461"/>
      </dsp:txXfrm>
    </dsp:sp>
    <dsp:sp modelId="{9760B364-21E8-4108-8BE4-EFA8B3C48763}">
      <dsp:nvSpPr>
        <dsp:cNvPr id="0" name=""/>
        <dsp:cNvSpPr/>
      </dsp:nvSpPr>
      <dsp:spPr>
        <a:xfrm rot="5400000">
          <a:off x="3136985" y="-1285631"/>
          <a:ext cx="527497" cy="56653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i="0" kern="1200" dirty="0"/>
            <a:t>Detection of Pediatric Pneumonia from X-Ray Images using ResNet50 and GAL Networks</a:t>
          </a:r>
          <a:endParaRPr lang="en-US" sz="800" b="1" kern="1200" dirty="0"/>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ResNet50 and GAL Networks effectively detect pediatric pneumonia from X-ray images.</a:t>
          </a:r>
          <a:endParaRPr lang="en-US" sz="800" b="1" kern="1200" dirty="0"/>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The study underscores their potential as valuable tools for improving diagnostic accuracy in pediatric healthcare.</a:t>
          </a:r>
        </a:p>
      </dsp:txBody>
      <dsp:txXfrm rot="-5400000">
        <a:off x="568074" y="1309030"/>
        <a:ext cx="5639569" cy="475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C204E-49FC-4618-A0EF-CB47CB7D96FF}">
      <dsp:nvSpPr>
        <dsp:cNvPr id="0" name=""/>
        <dsp:cNvSpPr/>
      </dsp:nvSpPr>
      <dsp:spPr>
        <a:xfrm rot="5400000">
          <a:off x="-131551" y="133797"/>
          <a:ext cx="877008" cy="613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accent2">
                  <a:lumMod val="75000"/>
                </a:schemeClr>
              </a:solidFill>
            </a:rPr>
            <a:t>Article 4</a:t>
          </a:r>
        </a:p>
        <a:p>
          <a:pPr marL="0" lvl="0" indent="0" algn="ctr" defTabSz="311150">
            <a:lnSpc>
              <a:spcPct val="90000"/>
            </a:lnSpc>
            <a:spcBef>
              <a:spcPct val="0"/>
            </a:spcBef>
            <a:spcAft>
              <a:spcPct val="35000"/>
            </a:spcAft>
            <a:buNone/>
          </a:pPr>
          <a:r>
            <a:rPr lang="en-US" sz="700" kern="1200">
              <a:solidFill>
                <a:schemeClr val="accent2">
                  <a:lumMod val="75000"/>
                </a:schemeClr>
              </a:solidFill>
            </a:rPr>
            <a:t>2019</a:t>
          </a:r>
        </a:p>
      </dsp:txBody>
      <dsp:txXfrm rot="-5400000">
        <a:off x="0" y="309199"/>
        <a:ext cx="613906" cy="263102"/>
      </dsp:txXfrm>
    </dsp:sp>
    <dsp:sp modelId="{65F1F84D-C31F-4DBE-B389-FB122CCCE6A1}">
      <dsp:nvSpPr>
        <dsp:cNvPr id="0" name=""/>
        <dsp:cNvSpPr/>
      </dsp:nvSpPr>
      <dsp:spPr>
        <a:xfrm rot="5400000">
          <a:off x="3138622" y="-2522469"/>
          <a:ext cx="570055" cy="5619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i="0" kern="1200">
              <a:solidFill>
                <a:schemeClr val="accent2">
                  <a:lumMod val="75000"/>
                </a:schemeClr>
              </a:solidFill>
            </a:rPr>
            <a:t>Pneumonia Detection Using CNN based Feature Extraction</a:t>
          </a:r>
          <a:endParaRPr lang="en-US" sz="800" b="1" kern="1200">
            <a:solidFill>
              <a:schemeClr val="accent2">
                <a:lumMod val="75000"/>
              </a:schemeClr>
            </a:solidFill>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solidFill>
                <a:schemeClr val="accent2">
                  <a:lumMod val="75000"/>
                </a:schemeClr>
              </a:solidFill>
            </a:rPr>
            <a:t>CNN-based feature extraction is effective in pneumonia detection from medical images.</a:t>
          </a:r>
          <a:endParaRPr lang="en-US" sz="800" kern="1200" dirty="0">
            <a:solidFill>
              <a:schemeClr val="accent2">
                <a:lumMod val="75000"/>
              </a:schemeClr>
            </a:solidFill>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solidFill>
                <a:schemeClr val="accent2">
                  <a:lumMod val="75000"/>
                </a:schemeClr>
              </a:solidFill>
            </a:rPr>
            <a:t>This approach demonstrates promise for automating and improving diagnostic accuracy in pneumonia detection</a:t>
          </a:r>
          <a:r>
            <a:rPr lang="en-US" sz="800" b="0" i="0" kern="1200" dirty="0"/>
            <a:t>.</a:t>
          </a:r>
        </a:p>
      </dsp:txBody>
      <dsp:txXfrm rot="-5400000">
        <a:off x="613906" y="30075"/>
        <a:ext cx="5591659" cy="514399"/>
      </dsp:txXfrm>
    </dsp:sp>
    <dsp:sp modelId="{FD27081B-81BD-493F-82E8-DC9DF4A9064A}">
      <dsp:nvSpPr>
        <dsp:cNvPr id="0" name=""/>
        <dsp:cNvSpPr/>
      </dsp:nvSpPr>
      <dsp:spPr>
        <a:xfrm rot="5400000">
          <a:off x="-131551" y="826634"/>
          <a:ext cx="877008" cy="613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accent2">
                  <a:lumMod val="75000"/>
                </a:schemeClr>
              </a:solidFill>
            </a:rPr>
            <a:t>Article 5</a:t>
          </a:r>
        </a:p>
        <a:p>
          <a:pPr marL="0" lvl="0" indent="0" algn="ctr" defTabSz="311150">
            <a:lnSpc>
              <a:spcPct val="90000"/>
            </a:lnSpc>
            <a:spcBef>
              <a:spcPct val="0"/>
            </a:spcBef>
            <a:spcAft>
              <a:spcPct val="35000"/>
            </a:spcAft>
            <a:buNone/>
          </a:pPr>
          <a:r>
            <a:rPr lang="en-US" sz="700" kern="1200">
              <a:solidFill>
                <a:schemeClr val="accent2">
                  <a:lumMod val="75000"/>
                </a:schemeClr>
              </a:solidFill>
            </a:rPr>
            <a:t>2016</a:t>
          </a:r>
        </a:p>
      </dsp:txBody>
      <dsp:txXfrm rot="-5400000">
        <a:off x="0" y="1002036"/>
        <a:ext cx="613906" cy="263102"/>
      </dsp:txXfrm>
    </dsp:sp>
    <dsp:sp modelId="{74026FA8-D402-4943-8B80-1D94502A2B77}">
      <dsp:nvSpPr>
        <dsp:cNvPr id="0" name=""/>
        <dsp:cNvSpPr/>
      </dsp:nvSpPr>
      <dsp:spPr>
        <a:xfrm rot="5400000">
          <a:off x="3138622" y="-1773550"/>
          <a:ext cx="570055" cy="5619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i="0" kern="1200" dirty="0">
              <a:solidFill>
                <a:schemeClr val="accent2">
                  <a:lumMod val="75000"/>
                </a:schemeClr>
              </a:solidFill>
            </a:rPr>
            <a:t>Automated Pneumonia Detection from Chest X-Ray Images using Deep Convolutional Neural Networks</a:t>
          </a:r>
          <a:endParaRPr lang="en-US" sz="800" b="1" kern="1200" dirty="0">
            <a:solidFill>
              <a:schemeClr val="accent2">
                <a:lumMod val="75000"/>
              </a:schemeClr>
            </a:solidFill>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a:solidFill>
                <a:schemeClr val="accent2">
                  <a:lumMod val="75000"/>
                </a:schemeClr>
              </a:solidFill>
            </a:rPr>
            <a:t>Deep Convolutional Neural Networks effectively automate pneumonia detection from chest X-ray images.</a:t>
          </a:r>
          <a:endParaRPr lang="en-US" sz="800" kern="1200">
            <a:solidFill>
              <a:schemeClr val="accent2">
                <a:lumMod val="75000"/>
              </a:schemeClr>
            </a:solidFill>
          </a:endParaRPr>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solidFill>
                <a:schemeClr val="accent2">
                  <a:lumMod val="75000"/>
                </a:schemeClr>
              </a:solidFill>
            </a:rPr>
            <a:t>The developed system shows promise for enhancing diagnostic accuracy and efficiency in healthcare settings.</a:t>
          </a:r>
        </a:p>
      </dsp:txBody>
      <dsp:txXfrm rot="-5400000">
        <a:off x="613906" y="778994"/>
        <a:ext cx="5591659" cy="514399"/>
      </dsp:txXfrm>
    </dsp:sp>
    <dsp:sp modelId="{7C2BEE87-4941-4CC9-BDEA-BB02AB7C39B5}">
      <dsp:nvSpPr>
        <dsp:cNvPr id="0" name=""/>
        <dsp:cNvSpPr/>
      </dsp:nvSpPr>
      <dsp:spPr>
        <a:xfrm rot="5400000">
          <a:off x="-131551" y="1519471"/>
          <a:ext cx="877008" cy="613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a:t>Article 6</a:t>
          </a:r>
        </a:p>
        <a:p>
          <a:pPr marL="0" lvl="0" indent="0" algn="ctr" defTabSz="311150">
            <a:lnSpc>
              <a:spcPct val="90000"/>
            </a:lnSpc>
            <a:spcBef>
              <a:spcPct val="0"/>
            </a:spcBef>
            <a:spcAft>
              <a:spcPct val="35000"/>
            </a:spcAft>
            <a:buNone/>
          </a:pPr>
          <a:r>
            <a:rPr lang="en-US" sz="700" kern="1200"/>
            <a:t>2017</a:t>
          </a:r>
        </a:p>
      </dsp:txBody>
      <dsp:txXfrm rot="-5400000">
        <a:off x="0" y="1694873"/>
        <a:ext cx="613906" cy="263102"/>
      </dsp:txXfrm>
    </dsp:sp>
    <dsp:sp modelId="{98CF3359-A8D6-4DF0-B64B-DB67540A98E4}">
      <dsp:nvSpPr>
        <dsp:cNvPr id="0" name=""/>
        <dsp:cNvSpPr/>
      </dsp:nvSpPr>
      <dsp:spPr>
        <a:xfrm rot="5400000">
          <a:off x="3138622" y="-1136795"/>
          <a:ext cx="570055" cy="5619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b="1" i="0" kern="1200"/>
            <a:t>ChestX-ray8: Hospital-scale Chest X-ray Database and Benchmarks on Weakly-Supervised Classification and Localization of Common Thorax Diseases</a:t>
          </a:r>
          <a:endParaRPr lang="en-US" sz="800" b="1" kern="1200"/>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ChestX-ray8 offers a vast collection of chest X-ray images for research.</a:t>
          </a:r>
          <a:endParaRPr lang="en-US" sz="800" b="1" kern="1200" dirty="0"/>
        </a:p>
        <a:p>
          <a:pPr marL="57150" lvl="1" indent="-57150" algn="l" defTabSz="355600">
            <a:lnSpc>
              <a:spcPct val="90000"/>
            </a:lnSpc>
            <a:spcBef>
              <a:spcPct val="0"/>
            </a:spcBef>
            <a:spcAft>
              <a:spcPct val="15000"/>
            </a:spcAft>
            <a:buFont typeface="Arial" panose="020B0604020202020204" pitchFamily="34" charset="0"/>
            <a:buChar char="•"/>
          </a:pPr>
          <a:r>
            <a:rPr lang="en-US" sz="800" b="0" i="0" kern="1200" dirty="0"/>
            <a:t>It enables benchmarking on weakly-supervised classification and localization of common thorax diseases, aiding in medical image analysis.</a:t>
          </a:r>
        </a:p>
      </dsp:txBody>
      <dsp:txXfrm rot="-5400000">
        <a:off x="613906" y="1415749"/>
        <a:ext cx="5591659" cy="514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448C-E934-42A2-90A1-75BD3FFE7CB0}">
      <dsp:nvSpPr>
        <dsp:cNvPr id="0" name=""/>
        <dsp:cNvSpPr/>
      </dsp:nvSpPr>
      <dsp:spPr>
        <a:xfrm>
          <a:off x="0" y="0"/>
          <a:ext cx="5621905" cy="0"/>
        </a:xfrm>
        <a:prstGeom prst="line">
          <a:avLst/>
        </a:prstGeom>
        <a:blipFill rotWithShape="1">
          <a:blip xmlns:r="http://schemas.openxmlformats.org/officeDocument/2006/relationships" r:embed="rId1">
            <a:duotone>
              <a:schemeClr val="accent5">
                <a:hueOff val="0"/>
                <a:satOff val="0"/>
                <a:lumOff val="0"/>
                <a:alphaOff val="0"/>
                <a:shade val="36000"/>
                <a:satMod val="120000"/>
              </a:schemeClr>
              <a:schemeClr val="accent5">
                <a:hueOff val="0"/>
                <a:satOff val="0"/>
                <a:lumOff val="0"/>
                <a:alphaOff val="0"/>
                <a:tint val="40000"/>
              </a:schemeClr>
            </a:duotone>
          </a:blip>
          <a:tile tx="0" ty="0" sx="60000" sy="59000" flip="none" algn="tl"/>
        </a:blipFill>
        <a:ln w="6350" cap="flat" cmpd="sng" algn="ctr">
          <a:solidFill>
            <a:schemeClr val="accent5">
              <a:hueOff val="0"/>
              <a:satOff val="0"/>
              <a:lumOff val="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sp>
    <dsp:sp modelId="{D1DD734B-A4E8-4FCD-841B-A238A1457453}">
      <dsp:nvSpPr>
        <dsp:cNvPr id="0" name=""/>
        <dsp:cNvSpPr/>
      </dsp:nvSpPr>
      <dsp:spPr>
        <a:xfrm>
          <a:off x="0" y="0"/>
          <a:ext cx="1124381" cy="75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Dataset Overview:</a:t>
          </a:r>
          <a:endParaRPr lang="en-US" sz="1100" kern="1200"/>
        </a:p>
      </dsp:txBody>
      <dsp:txXfrm>
        <a:off x="0" y="0"/>
        <a:ext cx="1124381" cy="759523"/>
      </dsp:txXfrm>
    </dsp:sp>
    <dsp:sp modelId="{AA67A7D0-1E3D-4688-B8AB-6EF6152F6F1D}">
      <dsp:nvSpPr>
        <dsp:cNvPr id="0" name=""/>
        <dsp:cNvSpPr/>
      </dsp:nvSpPr>
      <dsp:spPr>
        <a:xfrm>
          <a:off x="1208709" y="11867"/>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Source: Chest X-Ray Images for Classification (Mendeley Data)</a:t>
          </a:r>
        </a:p>
      </dsp:txBody>
      <dsp:txXfrm>
        <a:off x="1208709" y="11867"/>
        <a:ext cx="4413195" cy="237351"/>
      </dsp:txXfrm>
    </dsp:sp>
    <dsp:sp modelId="{ECCD7F90-A642-427B-8952-81B65F0D4046}">
      <dsp:nvSpPr>
        <dsp:cNvPr id="0" name=""/>
        <dsp:cNvSpPr/>
      </dsp:nvSpPr>
      <dsp:spPr>
        <a:xfrm>
          <a:off x="1124381" y="249218"/>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03C8439F-77A3-48D6-9CB0-21F454C68A9D}">
      <dsp:nvSpPr>
        <dsp:cNvPr id="0" name=""/>
        <dsp:cNvSpPr/>
      </dsp:nvSpPr>
      <dsp:spPr>
        <a:xfrm>
          <a:off x="1208709" y="261086"/>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Total Images: 5863</a:t>
          </a:r>
        </a:p>
      </dsp:txBody>
      <dsp:txXfrm>
        <a:off x="1208709" y="261086"/>
        <a:ext cx="4413195" cy="237351"/>
      </dsp:txXfrm>
    </dsp:sp>
    <dsp:sp modelId="{0B4AF2D3-57F0-41C8-AE39-FE8F8D703EE3}">
      <dsp:nvSpPr>
        <dsp:cNvPr id="0" name=""/>
        <dsp:cNvSpPr/>
      </dsp:nvSpPr>
      <dsp:spPr>
        <a:xfrm>
          <a:off x="1124381" y="498437"/>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0B0E6B6D-2F20-4036-AAD1-335F1E7FA246}">
      <dsp:nvSpPr>
        <dsp:cNvPr id="0" name=""/>
        <dsp:cNvSpPr/>
      </dsp:nvSpPr>
      <dsp:spPr>
        <a:xfrm>
          <a:off x="1208709" y="510304"/>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Categories: Training (5216), Testing (624), Validation (16)</a:t>
          </a:r>
        </a:p>
      </dsp:txBody>
      <dsp:txXfrm>
        <a:off x="1208709" y="510304"/>
        <a:ext cx="4413195" cy="237351"/>
      </dsp:txXfrm>
    </dsp:sp>
    <dsp:sp modelId="{2A4D8C8A-7B98-4508-A418-59130B053A15}">
      <dsp:nvSpPr>
        <dsp:cNvPr id="0" name=""/>
        <dsp:cNvSpPr/>
      </dsp:nvSpPr>
      <dsp:spPr>
        <a:xfrm>
          <a:off x="1124381" y="747655"/>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298664E7-593A-4AE7-80FC-411F9702AB26}">
      <dsp:nvSpPr>
        <dsp:cNvPr id="0" name=""/>
        <dsp:cNvSpPr/>
      </dsp:nvSpPr>
      <dsp:spPr>
        <a:xfrm>
          <a:off x="0" y="759523"/>
          <a:ext cx="5621905" cy="0"/>
        </a:xfrm>
        <a:prstGeom prst="line">
          <a:avLst/>
        </a:prstGeom>
        <a:blipFill rotWithShape="1">
          <a:blip xmlns:r="http://schemas.openxmlformats.org/officeDocument/2006/relationships" r:embed="rId1">
            <a:duotone>
              <a:schemeClr val="accent5">
                <a:hueOff val="-7107707"/>
                <a:satOff val="4040"/>
                <a:lumOff val="-3333"/>
                <a:alphaOff val="0"/>
                <a:shade val="36000"/>
                <a:satMod val="120000"/>
              </a:schemeClr>
              <a:schemeClr val="accent5">
                <a:hueOff val="-7107707"/>
                <a:satOff val="4040"/>
                <a:lumOff val="-3333"/>
                <a:alphaOff val="0"/>
                <a:tint val="40000"/>
              </a:schemeClr>
            </a:duotone>
          </a:blip>
          <a:tile tx="0" ty="0" sx="60000" sy="59000" flip="none" algn="tl"/>
        </a:blipFill>
        <a:ln w="6350" cap="flat" cmpd="sng" algn="ctr">
          <a:solidFill>
            <a:schemeClr val="accent5">
              <a:hueOff val="-7107707"/>
              <a:satOff val="4040"/>
              <a:lumOff val="-3333"/>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sp>
    <dsp:sp modelId="{438F6CAF-C5C3-41CD-9B31-D1E256639066}">
      <dsp:nvSpPr>
        <dsp:cNvPr id="0" name=""/>
        <dsp:cNvSpPr/>
      </dsp:nvSpPr>
      <dsp:spPr>
        <a:xfrm>
          <a:off x="0" y="759523"/>
          <a:ext cx="1124381" cy="75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Issues with Original Split:</a:t>
          </a:r>
          <a:endParaRPr lang="en-US" sz="1100" kern="1200"/>
        </a:p>
      </dsp:txBody>
      <dsp:txXfrm>
        <a:off x="0" y="759523"/>
        <a:ext cx="1124381" cy="759523"/>
      </dsp:txXfrm>
    </dsp:sp>
    <dsp:sp modelId="{317F0B1D-DFEA-48FC-8B66-86F10941438E}">
      <dsp:nvSpPr>
        <dsp:cNvPr id="0" name=""/>
        <dsp:cNvSpPr/>
      </dsp:nvSpPr>
      <dsp:spPr>
        <a:xfrm>
          <a:off x="1208709" y="777176"/>
          <a:ext cx="4413195" cy="35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Validation set inadequately small (only 16 images)</a:t>
          </a:r>
        </a:p>
      </dsp:txBody>
      <dsp:txXfrm>
        <a:off x="1208709" y="777176"/>
        <a:ext cx="4413195" cy="353059"/>
      </dsp:txXfrm>
    </dsp:sp>
    <dsp:sp modelId="{46566370-B850-4EBA-994B-86BC7CD1C55E}">
      <dsp:nvSpPr>
        <dsp:cNvPr id="0" name=""/>
        <dsp:cNvSpPr/>
      </dsp:nvSpPr>
      <dsp:spPr>
        <a:xfrm>
          <a:off x="1124381" y="747464"/>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6CEA5B8B-49A9-470D-8DFE-E37EA0687921}">
      <dsp:nvSpPr>
        <dsp:cNvPr id="0" name=""/>
        <dsp:cNvSpPr/>
      </dsp:nvSpPr>
      <dsp:spPr>
        <a:xfrm>
          <a:off x="1208709" y="1147889"/>
          <a:ext cx="4413195" cy="35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Potential bias in model evaluation</a:t>
          </a:r>
        </a:p>
      </dsp:txBody>
      <dsp:txXfrm>
        <a:off x="1208709" y="1147889"/>
        <a:ext cx="4413195" cy="353059"/>
      </dsp:txXfrm>
    </dsp:sp>
    <dsp:sp modelId="{ABED8B2B-D0F2-45B6-8554-30C9CE20674C}">
      <dsp:nvSpPr>
        <dsp:cNvPr id="0" name=""/>
        <dsp:cNvSpPr/>
      </dsp:nvSpPr>
      <dsp:spPr>
        <a:xfrm>
          <a:off x="1124381" y="1500948"/>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50AF6DBE-756F-4651-8536-6F0B96883865}">
      <dsp:nvSpPr>
        <dsp:cNvPr id="0" name=""/>
        <dsp:cNvSpPr/>
      </dsp:nvSpPr>
      <dsp:spPr>
        <a:xfrm>
          <a:off x="0" y="1519046"/>
          <a:ext cx="5621905" cy="0"/>
        </a:xfrm>
        <a:prstGeom prst="line">
          <a:avLst/>
        </a:prstGeom>
        <a:blipFill rotWithShape="1">
          <a:blip xmlns:r="http://schemas.openxmlformats.org/officeDocument/2006/relationships" r:embed="rId1">
            <a:duotone>
              <a:schemeClr val="accent5">
                <a:hueOff val="-14215414"/>
                <a:satOff val="8079"/>
                <a:lumOff val="-6667"/>
                <a:alphaOff val="0"/>
                <a:shade val="36000"/>
                <a:satMod val="120000"/>
              </a:schemeClr>
              <a:schemeClr val="accent5">
                <a:hueOff val="-14215414"/>
                <a:satOff val="8079"/>
                <a:lumOff val="-6667"/>
                <a:alphaOff val="0"/>
                <a:tint val="40000"/>
              </a:schemeClr>
            </a:duotone>
          </a:blip>
          <a:tile tx="0" ty="0" sx="60000" sy="59000" flip="none" algn="tl"/>
        </a:blipFill>
        <a:ln w="6350" cap="flat" cmpd="sng" algn="ctr">
          <a:solidFill>
            <a:schemeClr val="accent5">
              <a:hueOff val="-14215414"/>
              <a:satOff val="8079"/>
              <a:lumOff val="-6667"/>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sp>
    <dsp:sp modelId="{58A301F3-DB35-4E75-A661-B903FED8B709}">
      <dsp:nvSpPr>
        <dsp:cNvPr id="0" name=""/>
        <dsp:cNvSpPr/>
      </dsp:nvSpPr>
      <dsp:spPr>
        <a:xfrm>
          <a:off x="0" y="1519046"/>
          <a:ext cx="1124381" cy="75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Solution Implemented:</a:t>
          </a:r>
          <a:endParaRPr lang="en-US" sz="1100" kern="1200"/>
        </a:p>
      </dsp:txBody>
      <dsp:txXfrm>
        <a:off x="0" y="1519046"/>
        <a:ext cx="1124381" cy="759523"/>
      </dsp:txXfrm>
    </dsp:sp>
    <dsp:sp modelId="{6E487526-C2D3-406C-BD2B-CA9E99F93506}">
      <dsp:nvSpPr>
        <dsp:cNvPr id="0" name=""/>
        <dsp:cNvSpPr/>
      </dsp:nvSpPr>
      <dsp:spPr>
        <a:xfrm>
          <a:off x="1208709" y="1530914"/>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Utility method to resample and resplit</a:t>
          </a:r>
        </a:p>
      </dsp:txBody>
      <dsp:txXfrm>
        <a:off x="1208709" y="1530914"/>
        <a:ext cx="4413195" cy="237351"/>
      </dsp:txXfrm>
    </dsp:sp>
    <dsp:sp modelId="{C10BBDDD-CC1E-4ABC-8846-9291A28E4156}">
      <dsp:nvSpPr>
        <dsp:cNvPr id="0" name=""/>
        <dsp:cNvSpPr/>
      </dsp:nvSpPr>
      <dsp:spPr>
        <a:xfrm>
          <a:off x="1124381" y="1768265"/>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67F9EA28-FEA5-4ED1-A821-816F277EB180}">
      <dsp:nvSpPr>
        <dsp:cNvPr id="0" name=""/>
        <dsp:cNvSpPr/>
      </dsp:nvSpPr>
      <dsp:spPr>
        <a:xfrm>
          <a:off x="1208709" y="1780133"/>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New split: 80-10-10 ratio</a:t>
          </a:r>
        </a:p>
      </dsp:txBody>
      <dsp:txXfrm>
        <a:off x="1208709" y="1780133"/>
        <a:ext cx="4413195" cy="237351"/>
      </dsp:txXfrm>
    </dsp:sp>
    <dsp:sp modelId="{14FEB2C2-D3EF-4698-AB00-5E09EA5E49E8}">
      <dsp:nvSpPr>
        <dsp:cNvPr id="0" name=""/>
        <dsp:cNvSpPr/>
      </dsp:nvSpPr>
      <dsp:spPr>
        <a:xfrm>
          <a:off x="1124381" y="2017484"/>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92D867F5-2AC9-450F-AD42-EB643078DD25}">
      <dsp:nvSpPr>
        <dsp:cNvPr id="0" name=""/>
        <dsp:cNvSpPr/>
      </dsp:nvSpPr>
      <dsp:spPr>
        <a:xfrm>
          <a:off x="1208709" y="2029351"/>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Preserved overall class balance</a:t>
          </a:r>
        </a:p>
      </dsp:txBody>
      <dsp:txXfrm>
        <a:off x="1208709" y="2029351"/>
        <a:ext cx="4413195" cy="237351"/>
      </dsp:txXfrm>
    </dsp:sp>
    <dsp:sp modelId="{865946D7-A5BF-4C85-AF31-A93C50EEFA43}">
      <dsp:nvSpPr>
        <dsp:cNvPr id="0" name=""/>
        <dsp:cNvSpPr/>
      </dsp:nvSpPr>
      <dsp:spPr>
        <a:xfrm>
          <a:off x="1124381" y="2266702"/>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41D84CB8-93D9-4DE1-906B-357F7355F6E9}">
      <dsp:nvSpPr>
        <dsp:cNvPr id="0" name=""/>
        <dsp:cNvSpPr/>
      </dsp:nvSpPr>
      <dsp:spPr>
        <a:xfrm>
          <a:off x="0" y="2278570"/>
          <a:ext cx="5621905" cy="0"/>
        </a:xfrm>
        <a:prstGeom prst="line">
          <a:avLst/>
        </a:prstGeom>
        <a:blipFill rotWithShape="1">
          <a:blip xmlns:r="http://schemas.openxmlformats.org/officeDocument/2006/relationships" r:embed="rId1">
            <a:duotone>
              <a:schemeClr val="accent5">
                <a:hueOff val="-21323121"/>
                <a:satOff val="12119"/>
                <a:lumOff val="-10000"/>
                <a:alphaOff val="0"/>
                <a:shade val="36000"/>
                <a:satMod val="120000"/>
              </a:schemeClr>
              <a:schemeClr val="accent5">
                <a:hueOff val="-21323121"/>
                <a:satOff val="12119"/>
                <a:lumOff val="-10000"/>
                <a:alphaOff val="0"/>
                <a:tint val="40000"/>
              </a:schemeClr>
            </a:duotone>
          </a:blip>
          <a:tile tx="0" ty="0" sx="60000" sy="59000" flip="none" algn="tl"/>
        </a:blipFill>
        <a:ln w="6350" cap="flat" cmpd="sng" algn="ctr">
          <a:solidFill>
            <a:schemeClr val="accent5">
              <a:hueOff val="-21323121"/>
              <a:satOff val="12119"/>
              <a:lumOff val="-10000"/>
              <a:alphaOff val="0"/>
            </a:schemeClr>
          </a:solidFill>
          <a:prstDash val="solid"/>
        </a:ln>
        <a:effectLst>
          <a:outerShdw blurRad="50800" dist="19050" dir="5400000" algn="tl" rotWithShape="0">
            <a:srgbClr val="000000">
              <a:alpha val="60000"/>
            </a:srgbClr>
          </a:outerShdw>
          <a:softEdge rad="12700"/>
        </a:effectLst>
      </dsp:spPr>
      <dsp:style>
        <a:lnRef idx="1">
          <a:scrgbClr r="0" g="0" b="0"/>
        </a:lnRef>
        <a:fillRef idx="3">
          <a:scrgbClr r="0" g="0" b="0"/>
        </a:fillRef>
        <a:effectRef idx="3">
          <a:scrgbClr r="0" g="0" b="0"/>
        </a:effectRef>
        <a:fontRef idx="minor">
          <a:schemeClr val="lt1"/>
        </a:fontRef>
      </dsp:style>
    </dsp:sp>
    <dsp:sp modelId="{FC4E6796-19DC-4937-B87C-75E5F64B8201}">
      <dsp:nvSpPr>
        <dsp:cNvPr id="0" name=""/>
        <dsp:cNvSpPr/>
      </dsp:nvSpPr>
      <dsp:spPr>
        <a:xfrm>
          <a:off x="0" y="2278570"/>
          <a:ext cx="1124381" cy="75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New Dataset Distribution:</a:t>
          </a:r>
          <a:endParaRPr lang="en-US" sz="1100" kern="1200"/>
        </a:p>
      </dsp:txBody>
      <dsp:txXfrm>
        <a:off x="0" y="2278570"/>
        <a:ext cx="1124381" cy="759523"/>
      </dsp:txXfrm>
    </dsp:sp>
    <dsp:sp modelId="{7B86C61E-A3FE-46CF-ACAF-6139FF04B987}">
      <dsp:nvSpPr>
        <dsp:cNvPr id="0" name=""/>
        <dsp:cNvSpPr/>
      </dsp:nvSpPr>
      <dsp:spPr>
        <a:xfrm>
          <a:off x="1208709" y="2290438"/>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Training: 4690 images</a:t>
          </a:r>
        </a:p>
      </dsp:txBody>
      <dsp:txXfrm>
        <a:off x="1208709" y="2290438"/>
        <a:ext cx="4413195" cy="237351"/>
      </dsp:txXfrm>
    </dsp:sp>
    <dsp:sp modelId="{570C2070-E89C-449C-92D1-13BDA5990C4A}">
      <dsp:nvSpPr>
        <dsp:cNvPr id="0" name=""/>
        <dsp:cNvSpPr/>
      </dsp:nvSpPr>
      <dsp:spPr>
        <a:xfrm>
          <a:off x="1124381" y="2527789"/>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A101946F-D147-48A3-B295-F38EF30AAFBE}">
      <dsp:nvSpPr>
        <dsp:cNvPr id="0" name=""/>
        <dsp:cNvSpPr/>
      </dsp:nvSpPr>
      <dsp:spPr>
        <a:xfrm>
          <a:off x="1208709" y="2539656"/>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Testing: 586 images</a:t>
          </a:r>
        </a:p>
      </dsp:txBody>
      <dsp:txXfrm>
        <a:off x="1208709" y="2539656"/>
        <a:ext cx="4413195" cy="237351"/>
      </dsp:txXfrm>
    </dsp:sp>
    <dsp:sp modelId="{D5A4AC53-3F10-4454-94E4-F14B5CF1DE9E}">
      <dsp:nvSpPr>
        <dsp:cNvPr id="0" name=""/>
        <dsp:cNvSpPr/>
      </dsp:nvSpPr>
      <dsp:spPr>
        <a:xfrm>
          <a:off x="1124381" y="2777007"/>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 modelId="{A7530967-C6A9-4ABB-B3CF-6FBBBC889834}">
      <dsp:nvSpPr>
        <dsp:cNvPr id="0" name=""/>
        <dsp:cNvSpPr/>
      </dsp:nvSpPr>
      <dsp:spPr>
        <a:xfrm>
          <a:off x="1208709" y="2788875"/>
          <a:ext cx="4413195" cy="23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Validation: 587 images</a:t>
          </a:r>
        </a:p>
      </dsp:txBody>
      <dsp:txXfrm>
        <a:off x="1208709" y="2788875"/>
        <a:ext cx="4413195" cy="237351"/>
      </dsp:txXfrm>
    </dsp:sp>
    <dsp:sp modelId="{6F97A47C-E274-4F4A-A202-A9DC0C93B42F}">
      <dsp:nvSpPr>
        <dsp:cNvPr id="0" name=""/>
        <dsp:cNvSpPr/>
      </dsp:nvSpPr>
      <dsp:spPr>
        <a:xfrm>
          <a:off x="1124381" y="3026226"/>
          <a:ext cx="4497524" cy="0"/>
        </a:xfrm>
        <a:prstGeom prst="line">
          <a:avLst/>
        </a:prstGeom>
        <a:noFill/>
        <a:ln w="6350" cap="flat" cmpd="sng" algn="ctr">
          <a:solidFill>
            <a:schemeClr val="accent5">
              <a:tint val="50000"/>
              <a:hueOff val="0"/>
              <a:satOff val="0"/>
              <a:lumOff val="0"/>
              <a:alphaOff val="0"/>
            </a:schemeClr>
          </a:solidFill>
          <a:prstDash val="solid"/>
        </a:ln>
        <a:effectLst/>
      </dsp:spPr>
      <dsp:style>
        <a:lnRef idx="1">
          <a:scrgbClr r="0" g="0" b="0"/>
        </a:lnRef>
        <a:fillRef idx="0">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cdc63fe2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cdc63fe2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dc63fe21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dc63fe21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dc63fe21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cdc63fe21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cdc63fe21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cdc63fe21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dc63fe21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cdc63fe21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dc63fe21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cdc63fe21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cdc63fe21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cdc63fe21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dc63fe21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dc63fe21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805940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89156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54002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77555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177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31343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C6F822A4-8DA6-4447-9B1F-C5DB58435268}" type="datetimeFigureOut">
              <a:rPr lang="en-US" dirty="0"/>
              <a:t>4/30/2024</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470667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550105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05355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22020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494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4/30/2024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23829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4/30/2024</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8258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8664C608-40B1-4030-A28D-5B74BC98ADCE}" type="datetimeFigureOut">
              <a:rPr lang="en-US" dirty="0"/>
              <a:t>4/30/2024</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8759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hf sldNum="0" hdr="0" ftr="0" dt="0"/>
  <p:txStyles>
    <p:titleStyle>
      <a:lvl1pPr algn="l" defTabSz="685800" rtl="0" eaLnBrk="1" latinLnBrk="0" hangingPunct="1">
        <a:lnSpc>
          <a:spcPct val="90000"/>
        </a:lnSpc>
        <a:spcBef>
          <a:spcPct val="0"/>
        </a:spcBef>
        <a:buNone/>
        <a:defRPr sz="405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7.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Layout" Target="../diagrams/layout3.xml"/><Relationship Id="rId11" Type="http://schemas.openxmlformats.org/officeDocument/2006/relationships/image" Target="../media/image9.png"/><Relationship Id="rId5" Type="http://schemas.openxmlformats.org/officeDocument/2006/relationships/diagramData" Target="../diagrams/data3.xml"/><Relationship Id="rId10" Type="http://schemas.openxmlformats.org/officeDocument/2006/relationships/image" Target="../media/image8.png"/><Relationship Id="rId4" Type="http://schemas.microsoft.com/office/2007/relationships/hdphoto" Target="../media/hdphoto1.wdp"/><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2.jpg"/><Relationship Id="rId5" Type="http://schemas.microsoft.com/office/2007/relationships/hdphoto" Target="../media/hdphoto2.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grpSp>
        <p:nvGrpSpPr>
          <p:cNvPr id="100" name="Group 99">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01" name="Oval 100">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63" name="Oval 6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65" name="Rectangle 64">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ctrTitle"/>
          </p:nvPr>
        </p:nvSpPr>
        <p:spPr>
          <a:xfrm>
            <a:off x="3727581" y="363474"/>
            <a:ext cx="5047708" cy="1207008"/>
          </a:xfrm>
          <a:prstGeom prst="rect">
            <a:avLst/>
          </a:prstGeom>
          <a:ln>
            <a:noFill/>
          </a:ln>
        </p:spPr>
        <p:txBody>
          <a:bodyPr spcFirstLastPara="1" vert="horz" lIns="91440" tIns="45720" rIns="91440" bIns="45720" rtlCol="0" anchor="ctr" anchorCtr="0">
            <a:normAutofit/>
          </a:bodyPr>
          <a:lstStyle/>
          <a:p>
            <a:pPr marL="0" lvl="0" indent="0" defTabSz="914400">
              <a:lnSpc>
                <a:spcPct val="90000"/>
              </a:lnSpc>
              <a:spcAft>
                <a:spcPts val="0"/>
              </a:spcAft>
              <a:buClr>
                <a:schemeClr val="dk1"/>
              </a:buClr>
              <a:buSzPts val="1100"/>
            </a:pPr>
            <a:r>
              <a:rPr lang="en-US" sz="3600" b="1">
                <a:blipFill>
                  <a:blip r:embed="rId7">
                    <a:extLst>
                      <a:ext uri="{28A0092B-C50C-407E-A947-70E740481C1C}">
                        <a14:useLocalDpi xmlns:a14="http://schemas.microsoft.com/office/drawing/2010/main" val="0"/>
                      </a:ext>
                    </a:extLst>
                  </a:blip>
                  <a:tile tx="6350" ty="-127000" sx="65000" sy="64000" flip="none" algn="tl"/>
                </a:blipFill>
              </a:rPr>
              <a:t>                       </a:t>
            </a:r>
            <a:r>
              <a:rPr lang="en-US" sz="3600" b="1">
                <a:blipFill>
                  <a:blip r:embed="rId7">
                    <a:extLst>
                      <a:ext uri="{28A0092B-C50C-407E-A947-70E740481C1C}">
                        <a14:useLocalDpi xmlns:a14="http://schemas.microsoft.com/office/drawing/2010/main" val="0"/>
                      </a:ext>
                    </a:extLst>
                  </a:blip>
                  <a:tile tx="6350" ty="-127000" sx="65000" sy="64000" flip="none" algn="tl"/>
                </a:blipFill>
                <a:sym typeface="Times New Roman"/>
              </a:rPr>
              <a:t>Pneumonia Detection</a:t>
            </a:r>
          </a:p>
          <a:p>
            <a:pPr marL="0" lvl="0" indent="0" defTabSz="914400">
              <a:lnSpc>
                <a:spcPct val="90000"/>
              </a:lnSpc>
              <a:spcAft>
                <a:spcPts val="0"/>
              </a:spcAft>
            </a:pPr>
            <a:endParaRPr lang="en-US" sz="3600">
              <a:blipFill>
                <a:blip r:embed="rId7">
                  <a:extLst>
                    <a:ext uri="{28A0092B-C50C-407E-A947-70E740481C1C}">
                      <a14:useLocalDpi xmlns:a14="http://schemas.microsoft.com/office/drawing/2010/main" val="0"/>
                    </a:ext>
                  </a:extLst>
                </a:blip>
                <a:tile tx="6350" ty="-127000" sx="65000" sy="64000" flip="none" algn="tl"/>
              </a:blipFill>
            </a:endParaRPr>
          </a:p>
        </p:txBody>
      </p:sp>
      <p:pic>
        <p:nvPicPr>
          <p:cNvPr id="57" name="Picture 56">
            <a:extLst>
              <a:ext uri="{FF2B5EF4-FFF2-40B4-BE49-F238E27FC236}">
                <a16:creationId xmlns:a16="http://schemas.microsoft.com/office/drawing/2014/main" id="{37B966AF-9BD6-9B1D-75B6-78AFD2E773F4}"/>
              </a:ext>
            </a:extLst>
          </p:cNvPr>
          <p:cNvPicPr>
            <a:picLocks noChangeAspect="1"/>
          </p:cNvPicPr>
          <p:nvPr/>
        </p:nvPicPr>
        <p:blipFill rotWithShape="1">
          <a:blip r:embed="rId8"/>
          <a:srcRect l="35423" r="25787" b="2"/>
          <a:stretch/>
        </p:blipFill>
        <p:spPr>
          <a:xfrm>
            <a:off x="2508" y="10"/>
            <a:ext cx="3485044" cy="5143490"/>
          </a:xfrm>
          <a:prstGeom prst="rect">
            <a:avLst/>
          </a:prstGeom>
        </p:spPr>
      </p:pic>
      <p:sp>
        <p:nvSpPr>
          <p:cNvPr id="55" name="Google Shape;55;p13"/>
          <p:cNvSpPr txBox="1">
            <a:spLocks noGrp="1"/>
          </p:cNvSpPr>
          <p:nvPr>
            <p:ph type="subTitle" idx="1"/>
          </p:nvPr>
        </p:nvSpPr>
        <p:spPr>
          <a:xfrm>
            <a:off x="3727581" y="1591056"/>
            <a:ext cx="5047707" cy="3038094"/>
          </a:xfrm>
          <a:prstGeom prst="rect">
            <a:avLst/>
          </a:prstGeom>
        </p:spPr>
        <p:txBody>
          <a:bodyPr spcFirstLastPara="1" vert="horz" lIns="91440" tIns="45720" rIns="91440" bIns="45720" rtlCol="0" anchorCtr="0">
            <a:normAutofit/>
          </a:bodyPr>
          <a:lstStyle/>
          <a:p>
            <a:pPr lvl="0" defTabSz="914400">
              <a:spcBef>
                <a:spcPts val="0"/>
              </a:spcBef>
              <a:spcAft>
                <a:spcPts val="600"/>
              </a:spcAft>
            </a:pPr>
            <a:r>
              <a:rPr lang="en-US" sz="1600" b="1" dirty="0">
                <a:sym typeface="Times New Roman"/>
              </a:rPr>
              <a:t>Group number : 12</a:t>
            </a:r>
          </a:p>
          <a:p>
            <a:pPr lvl="0" defTabSz="914400">
              <a:spcBef>
                <a:spcPts val="0"/>
              </a:spcBef>
              <a:spcAft>
                <a:spcPts val="600"/>
              </a:spcAft>
            </a:pPr>
            <a:br>
              <a:rPr lang="en-US" sz="1600" b="1" dirty="0">
                <a:sym typeface="Times New Roman"/>
              </a:rPr>
            </a:br>
            <a:r>
              <a:rPr lang="en-US" sz="1600" b="1" dirty="0">
                <a:sym typeface="Times New Roman"/>
              </a:rPr>
              <a:t>Guide :</a:t>
            </a:r>
            <a:r>
              <a:rPr lang="en-US" sz="1600" b="1" dirty="0" err="1">
                <a:sym typeface="Times New Roman"/>
              </a:rPr>
              <a:t>Arashdeep</a:t>
            </a:r>
            <a:r>
              <a:rPr lang="en-US" sz="1600" b="1" dirty="0">
                <a:sym typeface="Times New Roman"/>
              </a:rPr>
              <a:t> Kaur </a:t>
            </a:r>
          </a:p>
          <a:p>
            <a:pPr lvl="0" defTabSz="914400">
              <a:spcBef>
                <a:spcPts val="0"/>
              </a:spcBef>
              <a:spcAft>
                <a:spcPts val="600"/>
              </a:spcAft>
            </a:pPr>
            <a:br>
              <a:rPr lang="en-US" sz="1600" b="1" dirty="0">
                <a:sym typeface="Times New Roman"/>
              </a:rPr>
            </a:br>
            <a:br>
              <a:rPr lang="en-US" sz="1600" b="1" dirty="0">
                <a:sym typeface="Times New Roman"/>
              </a:rPr>
            </a:br>
            <a:r>
              <a:rPr lang="en-US" sz="1600" b="1" dirty="0" err="1">
                <a:sym typeface="Times New Roman"/>
              </a:rPr>
              <a:t>Dejoe</a:t>
            </a:r>
            <a:r>
              <a:rPr lang="en-US" sz="1600" b="1" dirty="0">
                <a:sym typeface="Times New Roman"/>
              </a:rPr>
              <a:t> Varghese John (</a:t>
            </a:r>
            <a:r>
              <a:rPr lang="en-US" sz="1600" b="1" dirty="0" err="1">
                <a:sym typeface="Times New Roman"/>
              </a:rPr>
              <a:t>dj</a:t>
            </a:r>
            <a:r>
              <a:rPr lang="en-US" sz="1600" b="1" dirty="0">
                <a:sym typeface="Times New Roman"/>
              </a:rPr>
              <a:t> 324)</a:t>
            </a:r>
          </a:p>
          <a:p>
            <a:pPr lvl="0" defTabSz="914400">
              <a:spcBef>
                <a:spcPts val="0"/>
              </a:spcBef>
              <a:spcAft>
                <a:spcPts val="600"/>
              </a:spcAft>
            </a:pPr>
            <a:r>
              <a:rPr lang="en-US" sz="1600" b="1" dirty="0">
                <a:sym typeface="Times New Roman"/>
              </a:rPr>
              <a:t>Ayush Dewan (ad2293)</a:t>
            </a:r>
          </a:p>
          <a:p>
            <a:pPr lvl="0" defTabSz="914400">
              <a:spcBef>
                <a:spcPts val="0"/>
              </a:spcBef>
              <a:spcAft>
                <a:spcPts val="600"/>
              </a:spcAft>
            </a:pPr>
            <a:r>
              <a:rPr lang="en-US" sz="1600" b="1" dirty="0">
                <a:sym typeface="Times New Roman"/>
              </a:rPr>
              <a:t>Salma Shaik (ss4942)</a:t>
            </a:r>
          </a:p>
          <a:p>
            <a:pPr lvl="0" defTabSz="914400">
              <a:spcBef>
                <a:spcPts val="0"/>
              </a:spcBef>
              <a:spcAft>
                <a:spcPts val="600"/>
              </a:spcAft>
            </a:pPr>
            <a:r>
              <a:rPr lang="en-US" sz="1600" b="1" dirty="0">
                <a:sym typeface="Times New Roman"/>
              </a:rPr>
              <a:t>Kiran </a:t>
            </a:r>
            <a:r>
              <a:rPr lang="en-US" sz="1600" b="1" dirty="0" err="1">
                <a:sym typeface="Times New Roman"/>
              </a:rPr>
              <a:t>Mayee</a:t>
            </a:r>
            <a:r>
              <a:rPr lang="en-US" sz="1600" b="1" dirty="0">
                <a:sym typeface="Times New Roman"/>
              </a:rPr>
              <a:t> </a:t>
            </a:r>
            <a:r>
              <a:rPr lang="en-US" sz="1600" b="1" dirty="0" err="1">
                <a:sym typeface="Times New Roman"/>
              </a:rPr>
              <a:t>Bellam</a:t>
            </a:r>
            <a:r>
              <a:rPr lang="en-US" sz="1600" b="1" dirty="0">
                <a:sym typeface="Times New Roman"/>
              </a:rPr>
              <a:t> (kb634)</a:t>
            </a:r>
            <a:endParaRPr lang="en-US" sz="1600" dirty="0">
              <a:sym typeface="Times New Roman"/>
            </a:endParaRPr>
          </a:p>
        </p:txBody>
      </p:sp>
      <p:grpSp>
        <p:nvGrpSpPr>
          <p:cNvPr id="67" name="Group 66">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02" name="Oval 101">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9" name="Oval 68">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6AD46-6C6E-64AC-01FF-EE08A16FA0E0}"/>
              </a:ext>
            </a:extLst>
          </p:cNvPr>
          <p:cNvSpPr>
            <a:spLocks noGrp="1"/>
          </p:cNvSpPr>
          <p:nvPr>
            <p:ph type="title"/>
          </p:nvPr>
        </p:nvSpPr>
        <p:spPr>
          <a:xfrm>
            <a:off x="214718" y="0"/>
            <a:ext cx="8520600" cy="572700"/>
          </a:xfrm>
        </p:spPr>
        <p:txBody>
          <a:bodyPr>
            <a:normAutofit fontScale="90000"/>
          </a:bodyPr>
          <a:lstStyle/>
          <a:p>
            <a:r>
              <a:rPr lang="en-IN" dirty="0"/>
              <a:t>Comparing all three models</a:t>
            </a:r>
          </a:p>
        </p:txBody>
      </p:sp>
      <p:pic>
        <p:nvPicPr>
          <p:cNvPr id="5" name="Picture 4">
            <a:extLst>
              <a:ext uri="{FF2B5EF4-FFF2-40B4-BE49-F238E27FC236}">
                <a16:creationId xmlns:a16="http://schemas.microsoft.com/office/drawing/2014/main" id="{73EED11A-69E4-C409-C17C-4B776F10451B}"/>
              </a:ext>
            </a:extLst>
          </p:cNvPr>
          <p:cNvPicPr>
            <a:picLocks noChangeAspect="1"/>
          </p:cNvPicPr>
          <p:nvPr/>
        </p:nvPicPr>
        <p:blipFill>
          <a:blip r:embed="rId2"/>
          <a:stretch>
            <a:fillRect/>
          </a:stretch>
        </p:blipFill>
        <p:spPr>
          <a:xfrm>
            <a:off x="20782" y="662323"/>
            <a:ext cx="4301608" cy="3193618"/>
          </a:xfrm>
          <a:prstGeom prst="rect">
            <a:avLst/>
          </a:prstGeom>
        </p:spPr>
      </p:pic>
      <p:pic>
        <p:nvPicPr>
          <p:cNvPr id="7" name="Picture 6">
            <a:extLst>
              <a:ext uri="{FF2B5EF4-FFF2-40B4-BE49-F238E27FC236}">
                <a16:creationId xmlns:a16="http://schemas.microsoft.com/office/drawing/2014/main" id="{06F3ADEE-11AB-00D6-0A76-2347D0CFD8B6}"/>
              </a:ext>
            </a:extLst>
          </p:cNvPr>
          <p:cNvPicPr>
            <a:picLocks noChangeAspect="1"/>
          </p:cNvPicPr>
          <p:nvPr/>
        </p:nvPicPr>
        <p:blipFill>
          <a:blip r:embed="rId3"/>
          <a:stretch>
            <a:fillRect/>
          </a:stretch>
        </p:blipFill>
        <p:spPr>
          <a:xfrm>
            <a:off x="4762500" y="662323"/>
            <a:ext cx="4096863" cy="3193618"/>
          </a:xfrm>
          <a:prstGeom prst="rect">
            <a:avLst/>
          </a:prstGeom>
        </p:spPr>
      </p:pic>
      <p:graphicFrame>
        <p:nvGraphicFramePr>
          <p:cNvPr id="9" name="Table 8">
            <a:extLst>
              <a:ext uri="{FF2B5EF4-FFF2-40B4-BE49-F238E27FC236}">
                <a16:creationId xmlns:a16="http://schemas.microsoft.com/office/drawing/2014/main" id="{725A2407-A960-7DBE-6AD7-915475632C32}"/>
              </a:ext>
            </a:extLst>
          </p:cNvPr>
          <p:cNvGraphicFramePr>
            <a:graphicFrameLocks noGrp="1"/>
          </p:cNvGraphicFramePr>
          <p:nvPr>
            <p:extLst>
              <p:ext uri="{D42A27DB-BD31-4B8C-83A1-F6EECF244321}">
                <p14:modId xmlns:p14="http://schemas.microsoft.com/office/powerpoint/2010/main" val="839295249"/>
              </p:ext>
            </p:extLst>
          </p:nvPr>
        </p:nvGraphicFramePr>
        <p:xfrm>
          <a:off x="2812473" y="3737886"/>
          <a:ext cx="3900054" cy="1394460"/>
        </p:xfrm>
        <a:graphic>
          <a:graphicData uri="http://schemas.openxmlformats.org/drawingml/2006/table">
            <a:tbl>
              <a:tblPr firstRow="1" bandRow="1">
                <a:tableStyleId>{5C22544A-7EE6-4342-B048-85BDC9FD1C3A}</a:tableStyleId>
              </a:tblPr>
              <a:tblGrid>
                <a:gridCol w="1300018">
                  <a:extLst>
                    <a:ext uri="{9D8B030D-6E8A-4147-A177-3AD203B41FA5}">
                      <a16:colId xmlns:a16="http://schemas.microsoft.com/office/drawing/2014/main" val="133822896"/>
                    </a:ext>
                  </a:extLst>
                </a:gridCol>
                <a:gridCol w="1300018">
                  <a:extLst>
                    <a:ext uri="{9D8B030D-6E8A-4147-A177-3AD203B41FA5}">
                      <a16:colId xmlns:a16="http://schemas.microsoft.com/office/drawing/2014/main" val="847662084"/>
                    </a:ext>
                  </a:extLst>
                </a:gridCol>
                <a:gridCol w="1300018">
                  <a:extLst>
                    <a:ext uri="{9D8B030D-6E8A-4147-A177-3AD203B41FA5}">
                      <a16:colId xmlns:a16="http://schemas.microsoft.com/office/drawing/2014/main" val="3821601585"/>
                    </a:ext>
                  </a:extLst>
                </a:gridCol>
              </a:tblGrid>
              <a:tr h="384122">
                <a:tc>
                  <a:txBody>
                    <a:bodyPr/>
                    <a:lstStyle/>
                    <a:p>
                      <a:pPr algn="ctr"/>
                      <a:r>
                        <a:rPr lang="en-IN" dirty="0"/>
                        <a:t>Model Type</a:t>
                      </a:r>
                    </a:p>
                  </a:txBody>
                  <a:tcPr/>
                </a:tc>
                <a:tc>
                  <a:txBody>
                    <a:bodyPr/>
                    <a:lstStyle/>
                    <a:p>
                      <a:pPr algn="ctr"/>
                      <a:r>
                        <a:rPr lang="en-IN" dirty="0"/>
                        <a:t>Training Accuracy</a:t>
                      </a:r>
                    </a:p>
                  </a:txBody>
                  <a:tcPr/>
                </a:tc>
                <a:tc>
                  <a:txBody>
                    <a:bodyPr/>
                    <a:lstStyle/>
                    <a:p>
                      <a:pPr algn="ctr"/>
                      <a:r>
                        <a:rPr lang="en-IN" dirty="0"/>
                        <a:t>Validation Accuracy</a:t>
                      </a:r>
                    </a:p>
                  </a:txBody>
                  <a:tcPr/>
                </a:tc>
                <a:extLst>
                  <a:ext uri="{0D108BD9-81ED-4DB2-BD59-A6C34878D82A}">
                    <a16:rowId xmlns:a16="http://schemas.microsoft.com/office/drawing/2014/main" val="1090636332"/>
                  </a:ext>
                </a:extLst>
              </a:tr>
              <a:tr h="226981">
                <a:tc>
                  <a:txBody>
                    <a:bodyPr/>
                    <a:lstStyle/>
                    <a:p>
                      <a:pPr algn="ctr"/>
                      <a:r>
                        <a:rPr lang="en-IN" dirty="0" err="1"/>
                        <a:t>ResNeXt</a:t>
                      </a:r>
                      <a:endParaRPr lang="en-IN" dirty="0"/>
                    </a:p>
                  </a:txBody>
                  <a:tcPr/>
                </a:tc>
                <a:tc>
                  <a:txBody>
                    <a:bodyPr/>
                    <a:lstStyle/>
                    <a:p>
                      <a:pPr algn="ctr"/>
                      <a:r>
                        <a:rPr lang="en-IN" dirty="0"/>
                        <a:t>94.66%</a:t>
                      </a:r>
                    </a:p>
                  </a:txBody>
                  <a:tcPr/>
                </a:tc>
                <a:tc>
                  <a:txBody>
                    <a:bodyPr/>
                    <a:lstStyle/>
                    <a:p>
                      <a:pPr algn="ctr"/>
                      <a:r>
                        <a:rPr lang="en-IN" dirty="0"/>
                        <a:t>93.04%</a:t>
                      </a:r>
                    </a:p>
                  </a:txBody>
                  <a:tcPr/>
                </a:tc>
                <a:extLst>
                  <a:ext uri="{0D108BD9-81ED-4DB2-BD59-A6C34878D82A}">
                    <a16:rowId xmlns:a16="http://schemas.microsoft.com/office/drawing/2014/main" val="3750824177"/>
                  </a:ext>
                </a:extLst>
              </a:tr>
              <a:tr h="226981">
                <a:tc>
                  <a:txBody>
                    <a:bodyPr/>
                    <a:lstStyle/>
                    <a:p>
                      <a:pPr algn="ctr"/>
                      <a:r>
                        <a:rPr lang="en-IN" dirty="0"/>
                        <a:t>CNN</a:t>
                      </a:r>
                    </a:p>
                  </a:txBody>
                  <a:tcPr/>
                </a:tc>
                <a:tc>
                  <a:txBody>
                    <a:bodyPr/>
                    <a:lstStyle/>
                    <a:p>
                      <a:pPr algn="ctr"/>
                      <a:r>
                        <a:rPr lang="en-IN" dirty="0"/>
                        <a:t>94.81%</a:t>
                      </a:r>
                    </a:p>
                  </a:txBody>
                  <a:tcPr/>
                </a:tc>
                <a:tc>
                  <a:txBody>
                    <a:bodyPr/>
                    <a:lstStyle/>
                    <a:p>
                      <a:pPr algn="ctr"/>
                      <a:r>
                        <a:rPr lang="en-IN" dirty="0"/>
                        <a:t>90.32%</a:t>
                      </a:r>
                    </a:p>
                  </a:txBody>
                  <a:tcPr/>
                </a:tc>
                <a:extLst>
                  <a:ext uri="{0D108BD9-81ED-4DB2-BD59-A6C34878D82A}">
                    <a16:rowId xmlns:a16="http://schemas.microsoft.com/office/drawing/2014/main" val="702880237"/>
                  </a:ext>
                </a:extLst>
              </a:tr>
              <a:tr h="226981">
                <a:tc>
                  <a:txBody>
                    <a:bodyPr/>
                    <a:lstStyle/>
                    <a:p>
                      <a:pPr algn="ctr"/>
                      <a:r>
                        <a:rPr lang="en-IN" dirty="0"/>
                        <a:t>VGG16</a:t>
                      </a:r>
                    </a:p>
                  </a:txBody>
                  <a:tcPr/>
                </a:tc>
                <a:tc>
                  <a:txBody>
                    <a:bodyPr/>
                    <a:lstStyle/>
                    <a:p>
                      <a:pPr algn="ctr"/>
                      <a:r>
                        <a:rPr lang="en-IN" dirty="0"/>
                        <a:t>95.15%</a:t>
                      </a:r>
                    </a:p>
                  </a:txBody>
                  <a:tcPr/>
                </a:tc>
                <a:tc>
                  <a:txBody>
                    <a:bodyPr/>
                    <a:lstStyle/>
                    <a:p>
                      <a:pPr algn="ctr"/>
                      <a:r>
                        <a:rPr lang="en-IN" dirty="0"/>
                        <a:t>91.51%</a:t>
                      </a:r>
                    </a:p>
                  </a:txBody>
                  <a:tcPr/>
                </a:tc>
                <a:extLst>
                  <a:ext uri="{0D108BD9-81ED-4DB2-BD59-A6C34878D82A}">
                    <a16:rowId xmlns:a16="http://schemas.microsoft.com/office/drawing/2014/main" val="3248915492"/>
                  </a:ext>
                </a:extLst>
              </a:tr>
            </a:tbl>
          </a:graphicData>
        </a:graphic>
      </p:graphicFrame>
    </p:spTree>
    <p:extLst>
      <p:ext uri="{BB962C8B-B14F-4D97-AF65-F5344CB8AC3E}">
        <p14:creationId xmlns:p14="http://schemas.microsoft.com/office/powerpoint/2010/main" val="156601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23525"/>
            <a:ext cx="8520600" cy="323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1580" b="1">
                <a:latin typeface="Times New Roman"/>
                <a:ea typeface="Times New Roman"/>
                <a:cs typeface="Times New Roman"/>
                <a:sym typeface="Times New Roman"/>
              </a:rPr>
              <a:t>Classification Report </a:t>
            </a:r>
            <a:endParaRPr sz="1580" b="1">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sp>
        <p:nvSpPr>
          <p:cNvPr id="120" name="Google Shape;120;p22"/>
          <p:cNvSpPr txBox="1">
            <a:spLocks noGrp="1"/>
          </p:cNvSpPr>
          <p:nvPr>
            <p:ph type="body" idx="1"/>
          </p:nvPr>
        </p:nvSpPr>
        <p:spPr>
          <a:xfrm>
            <a:off x="311700" y="746625"/>
            <a:ext cx="4607400" cy="382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300" b="1" dirty="0">
                <a:solidFill>
                  <a:schemeClr val="dk1"/>
                </a:solidFill>
                <a:latin typeface="Times New Roman"/>
                <a:ea typeface="Times New Roman"/>
                <a:cs typeface="Times New Roman"/>
                <a:sym typeface="Times New Roman"/>
              </a:rPr>
              <a:t>Precision: </a:t>
            </a:r>
            <a:r>
              <a:rPr lang="en" sz="1300" dirty="0">
                <a:solidFill>
                  <a:schemeClr val="dk1"/>
                </a:solidFill>
                <a:latin typeface="Times New Roman"/>
                <a:ea typeface="Times New Roman"/>
                <a:cs typeface="Times New Roman"/>
                <a:sym typeface="Times New Roman"/>
              </a:rPr>
              <a:t>Measures the accuracy of positive predictions.</a:t>
            </a: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NORMAL class = 0.31 which means of all samples predicted as NORMAL, only 31% are correct.</a:t>
            </a:r>
            <a:br>
              <a:rPr lang="en" sz="1300" dirty="0">
                <a:solidFill>
                  <a:schemeClr val="dk1"/>
                </a:solidFill>
                <a:latin typeface="Times New Roman"/>
                <a:ea typeface="Times New Roman"/>
                <a:cs typeface="Times New Roman"/>
                <a:sym typeface="Times New Roman"/>
              </a:rPr>
            </a:b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PNEUMONIA class = 0.75 which means of all samples predicted as PNEUMONIA, only 75% are correct.</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300" b="1" dirty="0">
                <a:solidFill>
                  <a:schemeClr val="dk1"/>
                </a:solidFill>
                <a:latin typeface="Times New Roman"/>
                <a:ea typeface="Times New Roman"/>
                <a:cs typeface="Times New Roman"/>
                <a:sym typeface="Times New Roman"/>
              </a:rPr>
              <a:t>Recall:</a:t>
            </a:r>
            <a:r>
              <a:rPr lang="en" sz="1300" dirty="0">
                <a:solidFill>
                  <a:schemeClr val="dk1"/>
                </a:solidFill>
                <a:latin typeface="Times New Roman"/>
                <a:ea typeface="Times New Roman"/>
                <a:cs typeface="Times New Roman"/>
                <a:sym typeface="Times New Roman"/>
              </a:rPr>
              <a:t> Measures the proportion of actual positives that were corrected identified.</a:t>
            </a: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NORMAL class = 0.37 which means 37% of all the actual NORMAL samples were correctly identified</a:t>
            </a:r>
            <a:br>
              <a:rPr lang="en" sz="1300" dirty="0">
                <a:solidFill>
                  <a:schemeClr val="dk1"/>
                </a:solidFill>
                <a:latin typeface="Times New Roman"/>
                <a:ea typeface="Times New Roman"/>
                <a:cs typeface="Times New Roman"/>
                <a:sym typeface="Times New Roman"/>
              </a:rPr>
            </a:b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PNEUMONIA class = 0.70 which means 70% of all the actual PNEUMONIA samples were correctly classified.</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300" b="1" dirty="0">
                <a:solidFill>
                  <a:schemeClr val="dk1"/>
                </a:solidFill>
                <a:latin typeface="Times New Roman"/>
                <a:ea typeface="Times New Roman"/>
                <a:cs typeface="Times New Roman"/>
                <a:sym typeface="Times New Roman"/>
              </a:rPr>
              <a:t>F1-score: </a:t>
            </a:r>
            <a:r>
              <a:rPr lang="en" sz="1300" dirty="0">
                <a:solidFill>
                  <a:schemeClr val="dk1"/>
                </a:solidFill>
                <a:latin typeface="Times New Roman"/>
                <a:ea typeface="Times New Roman"/>
                <a:cs typeface="Times New Roman"/>
                <a:sym typeface="Times New Roman"/>
              </a:rPr>
              <a:t>Mean of precision and recall.</a:t>
            </a: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NORMAL class = 0.34 </a:t>
            </a:r>
            <a:br>
              <a:rPr lang="en" sz="1300" dirty="0">
                <a:solidFill>
                  <a:schemeClr val="dk1"/>
                </a:solidFill>
                <a:latin typeface="Times New Roman"/>
                <a:ea typeface="Times New Roman"/>
                <a:cs typeface="Times New Roman"/>
                <a:sym typeface="Times New Roman"/>
              </a:rPr>
            </a:br>
            <a:endParaRPr sz="1300" dirty="0">
              <a:solidFill>
                <a:schemeClr val="dk1"/>
              </a:solidFill>
              <a:latin typeface="Times New Roman"/>
              <a:ea typeface="Times New Roman"/>
              <a:cs typeface="Times New Roman"/>
              <a:sym typeface="Times New Roman"/>
            </a:endParaRPr>
          </a:p>
          <a:p>
            <a:pPr marL="457200" lvl="0" indent="-311150" algn="l" rtl="0">
              <a:spcBef>
                <a:spcPts val="0"/>
              </a:spcBef>
              <a:spcAft>
                <a:spcPts val="0"/>
              </a:spcAft>
              <a:buClr>
                <a:schemeClr val="dk1"/>
              </a:buClr>
              <a:buSzPts val="1300"/>
              <a:buFont typeface="Times New Roman"/>
              <a:buChar char="-"/>
            </a:pPr>
            <a:r>
              <a:rPr lang="en" sz="1300" dirty="0">
                <a:solidFill>
                  <a:schemeClr val="dk1"/>
                </a:solidFill>
                <a:latin typeface="Times New Roman"/>
                <a:ea typeface="Times New Roman"/>
                <a:cs typeface="Times New Roman"/>
                <a:sym typeface="Times New Roman"/>
              </a:rPr>
              <a:t>PNEUMONIA class = 0.72</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000" dirty="0">
              <a:latin typeface="Times New Roman"/>
              <a:ea typeface="Times New Roman"/>
              <a:cs typeface="Times New Roman"/>
              <a:sym typeface="Times New Roman"/>
            </a:endParaRPr>
          </a:p>
        </p:txBody>
      </p:sp>
      <p:pic>
        <p:nvPicPr>
          <p:cNvPr id="121" name="Google Shape;121;p22"/>
          <p:cNvPicPr preferRelativeResize="0"/>
          <p:nvPr/>
        </p:nvPicPr>
        <p:blipFill>
          <a:blip r:embed="rId3">
            <a:alphaModFix/>
          </a:blip>
          <a:stretch>
            <a:fillRect/>
          </a:stretch>
        </p:blipFill>
        <p:spPr>
          <a:xfrm>
            <a:off x="4812138" y="1456800"/>
            <a:ext cx="3819525" cy="1323975"/>
          </a:xfrm>
          <a:prstGeom prst="rect">
            <a:avLst/>
          </a:prstGeom>
          <a:noFill/>
          <a:ln>
            <a:noFill/>
          </a:ln>
        </p:spPr>
      </p:pic>
      <p:sp>
        <p:nvSpPr>
          <p:cNvPr id="122" name="Google Shape;122;p22"/>
          <p:cNvSpPr txBox="1"/>
          <p:nvPr/>
        </p:nvSpPr>
        <p:spPr>
          <a:xfrm>
            <a:off x="5050725" y="2947000"/>
            <a:ext cx="4027500" cy="34391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900" b="1" dirty="0">
                <a:solidFill>
                  <a:schemeClr val="dk1"/>
                </a:solidFill>
              </a:rPr>
              <a:t>Classification Report of ResNeXt50 model</a:t>
            </a:r>
            <a:endParaRPr sz="1800" b="1" dirty="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4000"/>
              <a:buFont typeface="Arial"/>
              <a:buNone/>
            </a:pPr>
            <a:r>
              <a:rPr lang="en" sz="2500" b="1" dirty="0">
                <a:latin typeface="Times New Roman"/>
                <a:ea typeface="Times New Roman"/>
                <a:cs typeface="Times New Roman"/>
                <a:sym typeface="Times New Roman"/>
              </a:rPr>
              <a:t>Demo</a:t>
            </a:r>
            <a:endParaRPr sz="4100" b="1" dirty="0">
              <a:latin typeface="Times New Roman"/>
              <a:ea typeface="Times New Roman"/>
              <a:cs typeface="Times New Roman"/>
              <a:sym typeface="Times New Roman"/>
            </a:endParaRPr>
          </a:p>
        </p:txBody>
      </p:sp>
      <p:pic>
        <p:nvPicPr>
          <p:cNvPr id="3" name="Recording 2024-04-30 100541">
            <a:hlinkClick r:id="" action="ppaction://media"/>
            <a:extLst>
              <a:ext uri="{FF2B5EF4-FFF2-40B4-BE49-F238E27FC236}">
                <a16:creationId xmlns:a16="http://schemas.microsoft.com/office/drawing/2014/main" id="{7D0E2B00-D626-4638-A0F9-E57E24F15F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6400" y="0"/>
            <a:ext cx="5789613"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055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990"/>
              <a:buFont typeface="Arial"/>
              <a:buNone/>
            </a:pPr>
            <a:r>
              <a:rPr lang="en" sz="1979" b="1">
                <a:latin typeface="Times New Roman"/>
                <a:ea typeface="Times New Roman"/>
                <a:cs typeface="Times New Roman"/>
                <a:sym typeface="Times New Roman"/>
              </a:rPr>
              <a:t>Conclusion</a:t>
            </a:r>
            <a:endParaRPr sz="1979" b="1">
              <a:latin typeface="Times New Roman"/>
              <a:ea typeface="Times New Roman"/>
              <a:cs typeface="Times New Roman"/>
              <a:sym typeface="Times New Roman"/>
            </a:endParaRPr>
          </a:p>
          <a:p>
            <a:pPr marL="0" lvl="0" indent="0" algn="l" rtl="0">
              <a:spcBef>
                <a:spcPts val="0"/>
              </a:spcBef>
              <a:spcAft>
                <a:spcPts val="0"/>
              </a:spcAft>
              <a:buSzPts val="990"/>
              <a:buNone/>
            </a:pPr>
            <a:endParaRPr sz="2520"/>
          </a:p>
        </p:txBody>
      </p:sp>
      <p:sp>
        <p:nvSpPr>
          <p:cNvPr id="136" name="Google Shape;136;p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The model is better at identifying PNEUMONIA cases compared to NORMAL cases which is shown by higher precision, recall and F1-score for the PNEUMONIA class.</a:t>
            </a:r>
            <a:br>
              <a:rPr lang="en" dirty="0">
                <a:solidFill>
                  <a:schemeClr val="dk1"/>
                </a:solidFill>
                <a:latin typeface="Times New Roman"/>
                <a:ea typeface="Times New Roman"/>
                <a:cs typeface="Times New Roman"/>
                <a:sym typeface="Times New Roman"/>
              </a:rPr>
            </a:br>
            <a:endParaRPr dirty="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Future work –</a:t>
            </a:r>
            <a:br>
              <a:rPr lang="en" dirty="0">
                <a:solidFill>
                  <a:schemeClr val="dk1"/>
                </a:solidFill>
                <a:latin typeface="Times New Roman"/>
                <a:ea typeface="Times New Roman"/>
                <a:cs typeface="Times New Roman"/>
                <a:sym typeface="Times New Roman"/>
              </a:rPr>
            </a:br>
            <a:endParaRPr lang="en" dirty="0">
              <a:solidFill>
                <a:schemeClr val="dk1"/>
              </a:solidFill>
              <a:latin typeface="Times New Roman"/>
              <a:ea typeface="Times New Roman"/>
              <a:cs typeface="Times New Roman"/>
              <a:sym typeface="Times New Roman"/>
            </a:endParaRPr>
          </a:p>
          <a:p>
            <a:pPr lvl="1" indent="-342900">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would include investigation into misclassified samples which will provide insights into the model’s weaknesses and potential areas of improvement.</a:t>
            </a:r>
            <a:br>
              <a:rPr lang="en" dirty="0">
                <a:solidFill>
                  <a:schemeClr val="dk1"/>
                </a:solidFill>
                <a:latin typeface="Times New Roman"/>
                <a:ea typeface="Times New Roman"/>
                <a:cs typeface="Times New Roman"/>
                <a:sym typeface="Times New Roman"/>
              </a:rPr>
            </a:br>
            <a:endParaRPr lang="en" dirty="0">
              <a:solidFill>
                <a:schemeClr val="dk1"/>
              </a:solidFill>
              <a:latin typeface="Times New Roman"/>
              <a:ea typeface="Times New Roman"/>
              <a:cs typeface="Times New Roman"/>
              <a:sym typeface="Times New Roman"/>
            </a:endParaRPr>
          </a:p>
          <a:p>
            <a:pPr lvl="1" indent="-342900">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Use pretrained ResNeXt for transfer learning.</a:t>
            </a:r>
            <a:br>
              <a:rPr lang="en" dirty="0">
                <a:solidFill>
                  <a:schemeClr val="dk1"/>
                </a:solidFill>
                <a:latin typeface="Times New Roman"/>
                <a:ea typeface="Times New Roman"/>
                <a:cs typeface="Times New Roman"/>
                <a:sym typeface="Times New Roman"/>
              </a:rPr>
            </a:br>
            <a:endParaRPr lang="en" dirty="0">
              <a:solidFill>
                <a:schemeClr val="dk1"/>
              </a:solidFill>
              <a:latin typeface="Times New Roman"/>
              <a:ea typeface="Times New Roman"/>
              <a:cs typeface="Times New Roman"/>
              <a:sym typeface="Times New Roman"/>
            </a:endParaRPr>
          </a:p>
          <a:p>
            <a:pPr lvl="1" indent="-342900">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Fine Tuning the hyperparameters for improving the accuracy.</a:t>
            </a:r>
            <a:br>
              <a:rPr lang="en" dirty="0">
                <a:solidFill>
                  <a:schemeClr val="dk1"/>
                </a:solidFill>
                <a:latin typeface="Times New Roman"/>
                <a:ea typeface="Times New Roman"/>
                <a:cs typeface="Times New Roman"/>
                <a:sym typeface="Times New Roman"/>
              </a:rPr>
            </a:br>
            <a:endParaRPr lang="en" dirty="0">
              <a:solidFill>
                <a:schemeClr val="dk1"/>
              </a:solidFill>
              <a:latin typeface="Times New Roman"/>
              <a:ea typeface="Times New Roman"/>
              <a:cs typeface="Times New Roman"/>
              <a:sym typeface="Times New Roman"/>
            </a:endParaRPr>
          </a:p>
          <a:p>
            <a:pPr lvl="1" indent="-342900">
              <a:buClr>
                <a:schemeClr val="dk1"/>
              </a:buClr>
              <a:buSzPts val="1800"/>
              <a:buFont typeface="Times New Roman"/>
              <a:buChar char="-"/>
            </a:pPr>
            <a:r>
              <a:rPr lang="en" dirty="0">
                <a:solidFill>
                  <a:schemeClr val="dk1"/>
                </a:solidFill>
                <a:latin typeface="Times New Roman"/>
                <a:ea typeface="Times New Roman"/>
                <a:cs typeface="Times New Roman"/>
                <a:sym typeface="Times New Roman"/>
              </a:rPr>
              <a:t>Check the model performance on the large dataset(100k images).</a:t>
            </a:r>
            <a:br>
              <a:rPr lang="en" dirty="0">
                <a:solidFill>
                  <a:schemeClr val="dk1"/>
                </a:solidFill>
                <a:latin typeface="Times New Roman"/>
                <a:ea typeface="Times New Roman"/>
                <a:cs typeface="Times New Roman"/>
                <a:sym typeface="Times New Roman"/>
              </a:rPr>
            </a:b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010209"/>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3224772"/>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625"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69" name="Group 68">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911" y="3051692"/>
            <a:ext cx="810678" cy="810676"/>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N"/>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N"/>
            </a:p>
          </p:txBody>
        </p:sp>
      </p:grpSp>
      <p:sp useBgFill="1">
        <p:nvSpPr>
          <p:cNvPr id="70" name="Rectangle 69">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F6F1081-C817-5551-6340-3CB3E6C95DFC}"/>
              </a:ext>
            </a:extLst>
          </p:cNvPr>
          <p:cNvSpPr>
            <a:spLocks noGrp="1"/>
          </p:cNvSpPr>
          <p:nvPr>
            <p:ph type="title"/>
          </p:nvPr>
        </p:nvSpPr>
        <p:spPr>
          <a:xfrm>
            <a:off x="482600" y="482599"/>
            <a:ext cx="5030368" cy="4178300"/>
          </a:xfrm>
        </p:spPr>
        <p:txBody>
          <a:bodyPr vert="horz" lIns="91440" tIns="45720" rIns="91440" bIns="45720" rtlCol="0" anchor="ctr">
            <a:normAutofit/>
          </a:bodyPr>
          <a:lstStyle/>
          <a:p>
            <a:pPr algn="r" defTabSz="914400">
              <a:lnSpc>
                <a:spcPct val="80000"/>
              </a:lnSpc>
              <a:spcBef>
                <a:spcPct val="0"/>
              </a:spcBef>
            </a:pPr>
            <a:r>
              <a:rPr lang="en-US" sz="9600">
                <a:blipFill dpi="0" rotWithShape="1">
                  <a:blip r:embed="rId4"/>
                  <a:srcRect/>
                  <a:tile tx="6350" ty="-127000" sx="65000" sy="64000" flip="none" algn="tl"/>
                </a:blipFill>
              </a:rPr>
              <a:t>Thank You</a:t>
            </a:r>
          </a:p>
        </p:txBody>
      </p:sp>
      <p:sp>
        <p:nvSpPr>
          <p:cNvPr id="71" name="Rectangle 70">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8840" y="-1"/>
            <a:ext cx="3385160" cy="51435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443596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grpSp>
        <p:nvGrpSpPr>
          <p:cNvPr id="67" name="Group 6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68" name="Oval 6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IN"/>
            </a:p>
          </p:txBody>
        </p:sp>
        <p:sp>
          <p:nvSpPr>
            <p:cNvPr id="69" name="Oval 6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IN"/>
            </a:p>
          </p:txBody>
        </p:sp>
      </p:grpSp>
      <p:sp>
        <p:nvSpPr>
          <p:cNvPr id="71" name="Rectangle 7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3727581" y="363474"/>
            <a:ext cx="5047708"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buSzPts val="990"/>
            </a:pPr>
            <a:r>
              <a:rPr lang="en-US" sz="3600" b="1">
                <a:sym typeface="Times New Roman"/>
              </a:rPr>
              <a:t>ABSTRACT</a:t>
            </a:r>
          </a:p>
        </p:txBody>
      </p:sp>
      <p:pic>
        <p:nvPicPr>
          <p:cNvPr id="63" name="Picture 62" descr="Scan of a human brain in a neurology clinic">
            <a:extLst>
              <a:ext uri="{FF2B5EF4-FFF2-40B4-BE49-F238E27FC236}">
                <a16:creationId xmlns:a16="http://schemas.microsoft.com/office/drawing/2014/main" id="{F4A21CB6-F88A-96A0-C199-FA18A255489B}"/>
              </a:ext>
            </a:extLst>
          </p:cNvPr>
          <p:cNvPicPr>
            <a:picLocks noChangeAspect="1"/>
          </p:cNvPicPr>
          <p:nvPr/>
        </p:nvPicPr>
        <p:blipFill rotWithShape="1">
          <a:blip r:embed="rId7"/>
          <a:srcRect l="49183"/>
          <a:stretch/>
        </p:blipFill>
        <p:spPr>
          <a:xfrm>
            <a:off x="2508" y="10"/>
            <a:ext cx="3485044" cy="5143490"/>
          </a:xfrm>
          <a:prstGeom prst="rect">
            <a:avLst/>
          </a:prstGeom>
        </p:spPr>
      </p:pic>
      <p:sp>
        <p:nvSpPr>
          <p:cNvPr id="61" name="Google Shape;61;p14"/>
          <p:cNvSpPr txBox="1">
            <a:spLocks noGrp="1"/>
          </p:cNvSpPr>
          <p:nvPr>
            <p:ph type="body" idx="1"/>
          </p:nvPr>
        </p:nvSpPr>
        <p:spPr>
          <a:xfrm>
            <a:off x="3727581" y="1591056"/>
            <a:ext cx="5047707" cy="3038094"/>
          </a:xfrm>
          <a:prstGeom prst="rect">
            <a:avLst/>
          </a:prstGeom>
        </p:spPr>
        <p:txBody>
          <a:bodyPr spcFirstLastPara="1" vert="horz" lIns="91440" tIns="45720" rIns="91440" bIns="45720" rtlCol="0" anchorCtr="0">
            <a:normAutofit/>
          </a:bodyPr>
          <a:lstStyle/>
          <a:p>
            <a:pPr marL="0" lvl="0" indent="-182880" defTabSz="914400">
              <a:spcBef>
                <a:spcPts val="0"/>
              </a:spcBef>
              <a:spcAft>
                <a:spcPts val="600"/>
              </a:spcAft>
              <a:buSzPct val="85000"/>
              <a:buFont typeface="Wingdings" pitchFamily="2" charset="2"/>
              <a:buChar char="§"/>
            </a:pPr>
            <a:r>
              <a:rPr lang="en-US" sz="1300" dirty="0">
                <a:sym typeface="Times New Roman"/>
              </a:rPr>
              <a:t>Pneumonia is an infection of the lungs affecting primarily the small air sacs known as alveoli. The Global Burden of Disease Study 2015 found lower respiratory infections(LRIs) were the leading infectious cause of death and the fifth leading cause of death overall. Pneumonia caused 55% of LRI deaths in all ages (1.5 million deaths).</a:t>
            </a:r>
          </a:p>
          <a:p>
            <a:pPr marL="0" lvl="0" indent="-182880" defTabSz="914400">
              <a:spcBef>
                <a:spcPts val="0"/>
              </a:spcBef>
              <a:spcAft>
                <a:spcPts val="600"/>
              </a:spcAft>
              <a:buSzPct val="85000"/>
              <a:buFont typeface="Wingdings" pitchFamily="2" charset="2"/>
              <a:buChar char="§"/>
            </a:pPr>
            <a:r>
              <a:rPr lang="en-US" sz="1300" dirty="0">
                <a:sym typeface="Times New Roman"/>
              </a:rPr>
              <a:t>Diagnosis is often based on symptoms and manual examination of chest X-ray which can be error prone. </a:t>
            </a:r>
          </a:p>
          <a:p>
            <a:pPr marL="0" lvl="0" indent="-182880" defTabSz="914400">
              <a:spcBef>
                <a:spcPts val="0"/>
              </a:spcBef>
              <a:spcAft>
                <a:spcPts val="600"/>
              </a:spcAft>
              <a:buSzPct val="85000"/>
              <a:buFont typeface="Wingdings" pitchFamily="2" charset="2"/>
              <a:buChar char="§"/>
            </a:pPr>
            <a:r>
              <a:rPr lang="en-US" sz="1300" dirty="0">
                <a:sym typeface="Times New Roman"/>
              </a:rPr>
              <a:t>This project aims to explore a new neural network architecture (ResNeXt50) and build a model to predict if an X-ray is NORMAL or has PNEUMONIA.</a:t>
            </a:r>
          </a:p>
        </p:txBody>
      </p:sp>
      <p:grpSp>
        <p:nvGrpSpPr>
          <p:cNvPr id="73" name="Group 7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87" name="Oval 86">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5" name="Oval 7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a:extLst>
              <a:ext uri="{FF2B5EF4-FFF2-40B4-BE49-F238E27FC236}">
                <a16:creationId xmlns:a16="http://schemas.microsoft.com/office/drawing/2014/main" id="{0FCBC21B-261D-31B8-5312-9242E46E7A50}"/>
              </a:ext>
            </a:extLst>
          </p:cNvPr>
          <p:cNvGraphicFramePr>
            <a:graphicFrameLocks noGrp="1"/>
          </p:cNvGraphicFramePr>
          <p:nvPr>
            <p:ph idx="1"/>
            <p:extLst>
              <p:ext uri="{D42A27DB-BD31-4B8C-83A1-F6EECF244321}">
                <p14:modId xmlns:p14="http://schemas.microsoft.com/office/powerpoint/2010/main" val="252529177"/>
              </p:ext>
            </p:extLst>
          </p:nvPr>
        </p:nvGraphicFramePr>
        <p:xfrm>
          <a:off x="2561129" y="558350"/>
          <a:ext cx="6233394" cy="20958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a:extLst>
              <a:ext uri="{FF2B5EF4-FFF2-40B4-BE49-F238E27FC236}">
                <a16:creationId xmlns:a16="http://schemas.microsoft.com/office/drawing/2014/main" id="{B4D3E9C2-98B1-DAED-B227-B80EE7538D13}"/>
              </a:ext>
            </a:extLst>
          </p:cNvPr>
          <p:cNvPicPr>
            <a:picLocks noChangeAspect="1"/>
          </p:cNvPicPr>
          <p:nvPr/>
        </p:nvPicPr>
        <p:blipFill>
          <a:blip r:embed="rId7"/>
          <a:stretch>
            <a:fillRect/>
          </a:stretch>
        </p:blipFill>
        <p:spPr>
          <a:xfrm>
            <a:off x="0" y="558350"/>
            <a:ext cx="2489169" cy="4108731"/>
          </a:xfrm>
          <a:prstGeom prst="rect">
            <a:avLst/>
          </a:prstGeom>
        </p:spPr>
      </p:pic>
      <p:graphicFrame>
        <p:nvGraphicFramePr>
          <p:cNvPr id="25" name="Diagram 24">
            <a:extLst>
              <a:ext uri="{FF2B5EF4-FFF2-40B4-BE49-F238E27FC236}">
                <a16:creationId xmlns:a16="http://schemas.microsoft.com/office/drawing/2014/main" id="{64903E26-305D-41A7-5229-549B4291A316}"/>
              </a:ext>
            </a:extLst>
          </p:cNvPr>
          <p:cNvGraphicFramePr/>
          <p:nvPr>
            <p:extLst>
              <p:ext uri="{D42A27DB-BD31-4B8C-83A1-F6EECF244321}">
                <p14:modId xmlns:p14="http://schemas.microsoft.com/office/powerpoint/2010/main" val="437040417"/>
              </p:ext>
            </p:extLst>
          </p:nvPr>
        </p:nvGraphicFramePr>
        <p:xfrm>
          <a:off x="2561129" y="2482232"/>
          <a:ext cx="6233394" cy="22671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TextBox 26">
            <a:extLst>
              <a:ext uri="{FF2B5EF4-FFF2-40B4-BE49-F238E27FC236}">
                <a16:creationId xmlns:a16="http://schemas.microsoft.com/office/drawing/2014/main" id="{DB435DD3-F06B-4A1B-4914-1933BED548B5}"/>
              </a:ext>
            </a:extLst>
          </p:cNvPr>
          <p:cNvSpPr txBox="1"/>
          <p:nvPr/>
        </p:nvSpPr>
        <p:spPr>
          <a:xfrm>
            <a:off x="202663" y="137865"/>
            <a:ext cx="4573011" cy="338554"/>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LITERATURE REVIEW</a:t>
            </a:r>
          </a:p>
        </p:txBody>
      </p:sp>
    </p:spTree>
    <p:extLst>
      <p:ext uri="{BB962C8B-B14F-4D97-AF65-F5344CB8AC3E}">
        <p14:creationId xmlns:p14="http://schemas.microsoft.com/office/powerpoint/2010/main" val="391624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grpSp>
        <p:nvGrpSpPr>
          <p:cNvPr id="118" name="Group 117">
            <a:extLst>
              <a:ext uri="{FF2B5EF4-FFF2-40B4-BE49-F238E27FC236}">
                <a16:creationId xmlns:a16="http://schemas.microsoft.com/office/drawing/2014/main" id="{240B56E4-373D-4EC3-816C-0EAC1C868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92" name="Oval 91">
              <a:extLst>
                <a:ext uri="{FF2B5EF4-FFF2-40B4-BE49-F238E27FC236}">
                  <a16:creationId xmlns:a16="http://schemas.microsoft.com/office/drawing/2014/main" id="{1E90CEEA-DB88-4D63-9114-2E1FFD157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3" name="Oval 92">
              <a:extLst>
                <a:ext uri="{FF2B5EF4-FFF2-40B4-BE49-F238E27FC236}">
                  <a16:creationId xmlns:a16="http://schemas.microsoft.com/office/drawing/2014/main" id="{D2A175AA-4B16-4687-A52A-897C3A13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2" name="Google Shape;72;p16"/>
          <p:cNvSpPr txBox="1">
            <a:spLocks noGrp="1"/>
          </p:cNvSpPr>
          <p:nvPr>
            <p:ph type="title"/>
          </p:nvPr>
        </p:nvSpPr>
        <p:spPr>
          <a:xfrm>
            <a:off x="475500" y="363474"/>
            <a:ext cx="5621905" cy="1207008"/>
          </a:xfrm>
        </p:spPr>
        <p:txBody>
          <a:bodyPr spcFirstLastPara="1" vert="horz" lIns="91440" tIns="45720" rIns="91440" bIns="45720" rtlCol="0" anchor="ctr" anchorCtr="0">
            <a:normAutofit/>
          </a:bodyPr>
          <a:lstStyle/>
          <a:p>
            <a:pPr marL="0" lvl="0" indent="0" defTabSz="914400">
              <a:spcBef>
                <a:spcPct val="0"/>
              </a:spcBef>
              <a:spcAft>
                <a:spcPts val="0"/>
              </a:spcAft>
            </a:pPr>
            <a:r>
              <a:rPr lang="en-US" sz="3800" b="1"/>
              <a:t>DATA GATHERING AND DATA PREPROCESSING</a:t>
            </a:r>
          </a:p>
        </p:txBody>
      </p:sp>
      <p:graphicFrame>
        <p:nvGraphicFramePr>
          <p:cNvPr id="77" name="Google Shape;73;p16">
            <a:extLst>
              <a:ext uri="{FF2B5EF4-FFF2-40B4-BE49-F238E27FC236}">
                <a16:creationId xmlns:a16="http://schemas.microsoft.com/office/drawing/2014/main" id="{76377B7C-3638-4D98-9B8E-3A742BF7A9EE}"/>
              </a:ext>
            </a:extLst>
          </p:cNvPr>
          <p:cNvGraphicFramePr/>
          <p:nvPr>
            <p:extLst>
              <p:ext uri="{D42A27DB-BD31-4B8C-83A1-F6EECF244321}">
                <p14:modId xmlns:p14="http://schemas.microsoft.com/office/powerpoint/2010/main" val="1775692085"/>
              </p:ext>
            </p:extLst>
          </p:nvPr>
        </p:nvGraphicFramePr>
        <p:xfrm>
          <a:off x="475500" y="1591056"/>
          <a:ext cx="5621905" cy="30380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oogle Shape;81;p17">
            <a:extLst>
              <a:ext uri="{FF2B5EF4-FFF2-40B4-BE49-F238E27FC236}">
                <a16:creationId xmlns:a16="http://schemas.microsoft.com/office/drawing/2014/main" id="{A34862EB-AFBE-5497-FBF2-CC662D9ED33E}"/>
              </a:ext>
            </a:extLst>
          </p:cNvPr>
          <p:cNvPicPr preferRelativeResize="0"/>
          <p:nvPr/>
        </p:nvPicPr>
        <p:blipFill>
          <a:blip r:embed="rId10">
            <a:alphaModFix/>
          </a:blip>
          <a:stretch>
            <a:fillRect/>
          </a:stretch>
        </p:blipFill>
        <p:spPr>
          <a:xfrm>
            <a:off x="5800506" y="791210"/>
            <a:ext cx="3343494" cy="1599691"/>
          </a:xfrm>
          <a:prstGeom prst="rect">
            <a:avLst/>
          </a:prstGeom>
          <a:noFill/>
          <a:ln>
            <a:noFill/>
          </a:ln>
        </p:spPr>
      </p:pic>
      <p:pic>
        <p:nvPicPr>
          <p:cNvPr id="7" name="Picture 6">
            <a:extLst>
              <a:ext uri="{FF2B5EF4-FFF2-40B4-BE49-F238E27FC236}">
                <a16:creationId xmlns:a16="http://schemas.microsoft.com/office/drawing/2014/main" id="{60877FB5-3A2A-36FE-C8B2-AA61DE18E279}"/>
              </a:ext>
            </a:extLst>
          </p:cNvPr>
          <p:cNvPicPr>
            <a:picLocks noChangeAspect="1"/>
          </p:cNvPicPr>
          <p:nvPr/>
        </p:nvPicPr>
        <p:blipFill>
          <a:blip r:embed="rId11"/>
          <a:stretch>
            <a:fillRect/>
          </a:stretch>
        </p:blipFill>
        <p:spPr>
          <a:xfrm>
            <a:off x="5800507" y="2687359"/>
            <a:ext cx="3343494" cy="1779067"/>
          </a:xfrm>
          <a:prstGeom prst="rect">
            <a:avLst/>
          </a:prstGeom>
        </p:spPr>
      </p:pic>
      <p:sp>
        <p:nvSpPr>
          <p:cNvPr id="9" name="TextBox 8">
            <a:extLst>
              <a:ext uri="{FF2B5EF4-FFF2-40B4-BE49-F238E27FC236}">
                <a16:creationId xmlns:a16="http://schemas.microsoft.com/office/drawing/2014/main" id="{9D8A96EF-703A-0882-0F21-A6A3A9F990B2}"/>
              </a:ext>
            </a:extLst>
          </p:cNvPr>
          <p:cNvSpPr txBox="1"/>
          <p:nvPr/>
        </p:nvSpPr>
        <p:spPr>
          <a:xfrm>
            <a:off x="6436743" y="2409219"/>
            <a:ext cx="4572000" cy="230832"/>
          </a:xfrm>
          <a:prstGeom prst="rect">
            <a:avLst/>
          </a:prstGeom>
          <a:noFill/>
        </p:spPr>
        <p:txBody>
          <a:bodyPr wrap="square">
            <a:spAutoFit/>
          </a:bodyPr>
          <a:lstStyle/>
          <a:p>
            <a:r>
              <a:rPr kumimoji="0" lang="en" sz="900" b="0" i="0" u="none" strike="noStrike" kern="1200" cap="none" spc="0" normalizeH="0" baseline="0" noProof="0" dirty="0">
                <a:ln>
                  <a:noFill/>
                </a:ln>
                <a:solidFill>
                  <a:prstClr val="black"/>
                </a:solidFill>
                <a:effectLst/>
                <a:uLnTx/>
                <a:uFillTx/>
                <a:latin typeface="Rockwell" panose="02060603020205020403"/>
                <a:ea typeface="+mn-ea"/>
                <a:cs typeface="+mn-cs"/>
              </a:rPr>
              <a:t> Class distribution of the original dataset </a:t>
            </a:r>
            <a:endParaRPr lang="en-IN" dirty="0"/>
          </a:p>
        </p:txBody>
      </p:sp>
      <p:sp>
        <p:nvSpPr>
          <p:cNvPr id="11" name="TextBox 10">
            <a:extLst>
              <a:ext uri="{FF2B5EF4-FFF2-40B4-BE49-F238E27FC236}">
                <a16:creationId xmlns:a16="http://schemas.microsoft.com/office/drawing/2014/main" id="{D104D468-EE52-BF45-8AE2-F992F8AEEDA4}"/>
              </a:ext>
            </a:extLst>
          </p:cNvPr>
          <p:cNvSpPr txBox="1"/>
          <p:nvPr/>
        </p:nvSpPr>
        <p:spPr>
          <a:xfrm>
            <a:off x="5800506" y="4455814"/>
            <a:ext cx="5504120" cy="230832"/>
          </a:xfrm>
          <a:prstGeom prst="rect">
            <a:avLst/>
          </a:prstGeom>
          <a:noFill/>
        </p:spPr>
        <p:txBody>
          <a:bodyPr wrap="square">
            <a:spAutoFit/>
          </a:bodyPr>
          <a:lstStyle/>
          <a:p>
            <a:r>
              <a:rPr kumimoji="0" lang="en" sz="900" b="0" i="0" u="none" strike="noStrike" kern="1200" cap="none" spc="0" normalizeH="0" baseline="0" noProof="0" dirty="0">
                <a:ln>
                  <a:noFill/>
                </a:ln>
                <a:solidFill>
                  <a:prstClr val="black"/>
                </a:solidFill>
                <a:effectLst/>
                <a:uLnTx/>
                <a:uFillTx/>
                <a:latin typeface="Rockwell" panose="02060603020205020403"/>
                <a:ea typeface="+mn-ea"/>
                <a:cs typeface="+mn-cs"/>
              </a:rPr>
              <a:t>Class distribution of dataset after resampling and resplitting</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52699" y="182104"/>
            <a:ext cx="7543800" cy="974737"/>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600" b="1" dirty="0">
                <a:highlight>
                  <a:srgbClr val="FFFFFF"/>
                </a:highlight>
              </a:rPr>
              <a:t>Data Augmentation</a:t>
            </a:r>
            <a:endParaRPr lang="en-US" sz="2600" b="1" dirty="0"/>
          </a:p>
        </p:txBody>
      </p:sp>
      <p:sp>
        <p:nvSpPr>
          <p:cNvPr id="88" name="Google Shape;88;p18"/>
          <p:cNvSpPr txBox="1">
            <a:spLocks/>
          </p:cNvSpPr>
          <p:nvPr/>
        </p:nvSpPr>
        <p:spPr>
          <a:xfrm>
            <a:off x="1338061" y="1208225"/>
            <a:ext cx="3763638" cy="3264408"/>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1200"/>
              </a:spcAft>
              <a:buNone/>
            </a:pPr>
            <a:endParaRPr sz="1500" dirty="0"/>
          </a:p>
        </p:txBody>
      </p:sp>
      <p:sp>
        <p:nvSpPr>
          <p:cNvPr id="5" name="TextBox 4">
            <a:extLst>
              <a:ext uri="{FF2B5EF4-FFF2-40B4-BE49-F238E27FC236}">
                <a16:creationId xmlns:a16="http://schemas.microsoft.com/office/drawing/2014/main" id="{923F65C0-3605-2526-49F2-757A72263FAC}"/>
              </a:ext>
            </a:extLst>
          </p:cNvPr>
          <p:cNvSpPr txBox="1"/>
          <p:nvPr/>
        </p:nvSpPr>
        <p:spPr>
          <a:xfrm>
            <a:off x="252699" y="1156841"/>
            <a:ext cx="6141121" cy="2946961"/>
          </a:xfrm>
          <a:prstGeom prst="rect">
            <a:avLst/>
          </a:prstGeom>
          <a:noFill/>
        </p:spPr>
        <p:txBody>
          <a:bodyPr wrap="square">
            <a:spAutoFit/>
          </a:bodyPr>
          <a:lstStyle/>
          <a:p>
            <a:r>
              <a:rPr lang="en-US" sz="1050" dirty="0"/>
              <a:t>Used Image Data Generator from </a:t>
            </a:r>
            <a:r>
              <a:rPr lang="en-US" sz="1050" dirty="0" err="1"/>
              <a:t>Keras</a:t>
            </a:r>
            <a:r>
              <a:rPr lang="en-US" sz="1050" dirty="0"/>
              <a:t> for creating diverse and robust dataset by performing the following:</a:t>
            </a:r>
          </a:p>
          <a:p>
            <a:endParaRPr lang="en-US" sz="1050" dirty="0"/>
          </a:p>
          <a:p>
            <a:pPr marL="171450" indent="-171450">
              <a:buFont typeface="Arial" panose="020B0604020202020204" pitchFamily="34" charset="0"/>
              <a:buChar char="•"/>
            </a:pPr>
            <a:r>
              <a:rPr lang="en-US" sz="1050" dirty="0"/>
              <a:t>rescale=1./255: scales the pixel values of the image to the range [0, 1].</a:t>
            </a:r>
          </a:p>
          <a:p>
            <a:endParaRPr lang="en-US" sz="1050" dirty="0"/>
          </a:p>
          <a:p>
            <a:pPr marL="171450" indent="-171450">
              <a:buFont typeface="Arial" panose="020B0604020202020204" pitchFamily="34" charset="0"/>
              <a:buChar char="•"/>
            </a:pPr>
            <a:r>
              <a:rPr lang="en-US" sz="1050" dirty="0" err="1"/>
              <a:t>rotation_range</a:t>
            </a:r>
            <a:r>
              <a:rPr lang="en-US" sz="1050" dirty="0"/>
              <a:t>=5: rotates the images within the range of -5 to +5 degrees.</a:t>
            </a:r>
          </a:p>
          <a:p>
            <a:endParaRPr lang="en-US" sz="1050" dirty="0"/>
          </a:p>
          <a:p>
            <a:pPr marL="171450" indent="-171450">
              <a:buFont typeface="Arial" panose="020B0604020202020204" pitchFamily="34" charset="0"/>
              <a:buChar char="•"/>
            </a:pPr>
            <a:r>
              <a:rPr lang="en-US" sz="1050" dirty="0" err="1"/>
              <a:t>width_shift_range</a:t>
            </a:r>
            <a:r>
              <a:rPr lang="en-US" sz="1050" dirty="0"/>
              <a:t>=0.05: shifts the images horizontally by a maximum of 5% of the total width.</a:t>
            </a:r>
          </a:p>
          <a:p>
            <a:endParaRPr lang="en-US" sz="1050" dirty="0"/>
          </a:p>
          <a:p>
            <a:pPr marL="171450" indent="-171450">
              <a:buFont typeface="Arial" panose="020B0604020202020204" pitchFamily="34" charset="0"/>
              <a:buChar char="•"/>
            </a:pPr>
            <a:r>
              <a:rPr lang="en-US" sz="1050" dirty="0" err="1"/>
              <a:t>height_shift_range</a:t>
            </a:r>
            <a:r>
              <a:rPr lang="en-US" sz="1050" dirty="0"/>
              <a:t>=0.05: shifts the images vertically by a maximum of 5% of the total height.</a:t>
            </a:r>
          </a:p>
          <a:p>
            <a:endParaRPr lang="en-US" sz="1050" dirty="0"/>
          </a:p>
          <a:p>
            <a:pPr marL="171450" indent="-171450">
              <a:buFont typeface="Arial" panose="020B0604020202020204" pitchFamily="34" charset="0"/>
              <a:buChar char="•"/>
            </a:pPr>
            <a:r>
              <a:rPr lang="en-US" sz="1050" dirty="0" err="1"/>
              <a:t>zoom_range</a:t>
            </a:r>
            <a:r>
              <a:rPr lang="en-US" sz="1050" dirty="0"/>
              <a:t>=0.05: zooms into the images by a maximum of 5%.</a:t>
            </a:r>
          </a:p>
          <a:p>
            <a:endParaRPr lang="en-US" sz="1050" dirty="0"/>
          </a:p>
          <a:p>
            <a:pPr marL="171450" indent="-171450">
              <a:buFont typeface="Arial" panose="020B0604020202020204" pitchFamily="34" charset="0"/>
              <a:buChar char="•"/>
            </a:pPr>
            <a:r>
              <a:rPr lang="en-US" sz="1050" dirty="0" err="1"/>
              <a:t>brightness_range</a:t>
            </a:r>
            <a:r>
              <a:rPr lang="en-US" sz="1050" dirty="0"/>
              <a:t>=[0.95, 1.05]: adjusts the brightness of the images within the specified range.</a:t>
            </a:r>
          </a:p>
          <a:p>
            <a:endParaRPr lang="en-US" sz="700" dirty="0"/>
          </a:p>
          <a:p>
            <a:pPr marL="171450" indent="-171450">
              <a:buFont typeface="Arial" panose="020B0604020202020204" pitchFamily="34" charset="0"/>
              <a:buChar char="•"/>
            </a:pPr>
            <a:r>
              <a:rPr lang="en-US" sz="1050" dirty="0" err="1"/>
              <a:t>fill_mode</a:t>
            </a:r>
            <a:r>
              <a:rPr lang="en-US" sz="1050" dirty="0"/>
              <a:t>='nearest': method used for filling in newly created pixels due to rotation or width/height shifts.</a:t>
            </a:r>
          </a:p>
        </p:txBody>
      </p:sp>
      <p:pic>
        <p:nvPicPr>
          <p:cNvPr id="7" name="Picture 6">
            <a:extLst>
              <a:ext uri="{FF2B5EF4-FFF2-40B4-BE49-F238E27FC236}">
                <a16:creationId xmlns:a16="http://schemas.microsoft.com/office/drawing/2014/main" id="{A2942E1F-BF60-EA66-9E28-146371F837CB}"/>
              </a:ext>
            </a:extLst>
          </p:cNvPr>
          <p:cNvPicPr>
            <a:picLocks noChangeAspect="1"/>
          </p:cNvPicPr>
          <p:nvPr/>
        </p:nvPicPr>
        <p:blipFill>
          <a:blip r:embed="rId3"/>
          <a:stretch>
            <a:fillRect/>
          </a:stretch>
        </p:blipFill>
        <p:spPr>
          <a:xfrm>
            <a:off x="6252908" y="216036"/>
            <a:ext cx="2826857" cy="2355714"/>
          </a:xfrm>
          <a:prstGeom prst="rect">
            <a:avLst/>
          </a:prstGeom>
        </p:spPr>
      </p:pic>
      <p:pic>
        <p:nvPicPr>
          <p:cNvPr id="8" name="Picture 7">
            <a:extLst>
              <a:ext uri="{FF2B5EF4-FFF2-40B4-BE49-F238E27FC236}">
                <a16:creationId xmlns:a16="http://schemas.microsoft.com/office/drawing/2014/main" id="{37CDCE62-2947-F24C-A52A-DB17E7E6FE6D}"/>
              </a:ext>
            </a:extLst>
          </p:cNvPr>
          <p:cNvPicPr>
            <a:picLocks noChangeAspect="1"/>
          </p:cNvPicPr>
          <p:nvPr/>
        </p:nvPicPr>
        <p:blipFill>
          <a:blip r:embed="rId4"/>
          <a:stretch>
            <a:fillRect/>
          </a:stretch>
        </p:blipFill>
        <p:spPr>
          <a:xfrm>
            <a:off x="6252908" y="2711112"/>
            <a:ext cx="2890658" cy="23557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1" name="Oval 2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754" y="0"/>
            <a:ext cx="5655246"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ACB43-864E-7F12-A0AB-6E6062286B5A}"/>
              </a:ext>
            </a:extLst>
          </p:cNvPr>
          <p:cNvSpPr>
            <a:spLocks noGrp="1"/>
          </p:cNvSpPr>
          <p:nvPr>
            <p:ph type="title"/>
          </p:nvPr>
        </p:nvSpPr>
        <p:spPr>
          <a:xfrm>
            <a:off x="3625640" y="260915"/>
            <a:ext cx="5592901" cy="1207008"/>
          </a:xfrm>
          <a:ln>
            <a:noFill/>
          </a:ln>
        </p:spPr>
        <p:txBody>
          <a:bodyPr vert="horz" lIns="91440" tIns="45720" rIns="91440" bIns="45720" rtlCol="0" anchor="ctr">
            <a:normAutofit/>
          </a:bodyPr>
          <a:lstStyle/>
          <a:p>
            <a:pPr defTabSz="914400">
              <a:spcBef>
                <a:spcPct val="0"/>
              </a:spcBef>
            </a:pPr>
            <a:r>
              <a:rPr lang="en-US" sz="3300" dirty="0"/>
              <a:t>CNN - convolutional neural network</a:t>
            </a:r>
          </a:p>
        </p:txBody>
      </p:sp>
      <p:pic>
        <p:nvPicPr>
          <p:cNvPr id="5" name="Picture 4" descr="A diagram of a computer&#10;&#10;Description automatically generated">
            <a:extLst>
              <a:ext uri="{FF2B5EF4-FFF2-40B4-BE49-F238E27FC236}">
                <a16:creationId xmlns:a16="http://schemas.microsoft.com/office/drawing/2014/main" id="{485D428A-194F-E63D-5EB4-1E5FD1A1C4CF}"/>
              </a:ext>
            </a:extLst>
          </p:cNvPr>
          <p:cNvPicPr>
            <a:picLocks noChangeAspect="1"/>
          </p:cNvPicPr>
          <p:nvPr/>
        </p:nvPicPr>
        <p:blipFill rotWithShape="1">
          <a:blip r:embed="rId6"/>
          <a:srcRect l="8606" t="4754" b="3700"/>
          <a:stretch/>
        </p:blipFill>
        <p:spPr>
          <a:xfrm>
            <a:off x="824345" y="0"/>
            <a:ext cx="1589040" cy="4613565"/>
          </a:xfrm>
          <a:prstGeom prst="rect">
            <a:avLst/>
          </a:prstGeom>
        </p:spPr>
      </p:pic>
      <p:sp>
        <p:nvSpPr>
          <p:cNvPr id="3" name="Text Placeholder 2">
            <a:extLst>
              <a:ext uri="{FF2B5EF4-FFF2-40B4-BE49-F238E27FC236}">
                <a16:creationId xmlns:a16="http://schemas.microsoft.com/office/drawing/2014/main" id="{CFEBF2CF-2CA3-1817-A283-9CFD9E18431A}"/>
              </a:ext>
            </a:extLst>
          </p:cNvPr>
          <p:cNvSpPr>
            <a:spLocks noGrp="1"/>
          </p:cNvSpPr>
          <p:nvPr>
            <p:ph type="body" idx="1"/>
          </p:nvPr>
        </p:nvSpPr>
        <p:spPr>
          <a:xfrm>
            <a:off x="3414213" y="1467923"/>
            <a:ext cx="5479980" cy="3602842"/>
          </a:xfrm>
        </p:spPr>
        <p:txBody>
          <a:bodyPr vert="horz" lIns="91440" tIns="45720" rIns="91440" bIns="45720" rtlCol="0">
            <a:normAutofit fontScale="92500" lnSpcReduction="10000"/>
          </a:bodyPr>
          <a:lstStyle/>
          <a:p>
            <a:pPr indent="-182880" defTabSz="914400">
              <a:buSzPct val="85000"/>
              <a:buFont typeface="Wingdings" pitchFamily="2" charset="2"/>
              <a:buChar char="§"/>
            </a:pPr>
            <a:r>
              <a:rPr lang="en-US" dirty="0"/>
              <a:t>CNN is a sequential model which is applied to analyze images.</a:t>
            </a:r>
            <a:br>
              <a:rPr lang="en-US" dirty="0"/>
            </a:br>
            <a:endParaRPr lang="en-US" dirty="0"/>
          </a:p>
          <a:p>
            <a:pPr indent="-182880" defTabSz="914400">
              <a:buSzPct val="85000"/>
              <a:buFont typeface="Wingdings" pitchFamily="2" charset="2"/>
              <a:buChar char="§"/>
            </a:pPr>
            <a:r>
              <a:rPr lang="en-US" dirty="0"/>
              <a:t>It consists of multiple layers –</a:t>
            </a:r>
          </a:p>
          <a:p>
            <a:pPr indent="-182880" defTabSz="914400">
              <a:buSzPct val="85000"/>
              <a:buFont typeface="Wingdings" pitchFamily="2" charset="2"/>
              <a:buChar char="§"/>
            </a:pPr>
            <a:r>
              <a:rPr lang="en-US" dirty="0"/>
              <a:t>Convolutional Layers:</a:t>
            </a:r>
          </a:p>
          <a:p>
            <a:pPr lvl="1" indent="-182880" defTabSz="914400">
              <a:buSzPct val="85000"/>
              <a:buFont typeface="Wingdings" pitchFamily="2" charset="2"/>
              <a:buChar char="§"/>
            </a:pPr>
            <a:r>
              <a:rPr lang="en-US" dirty="0"/>
              <a:t>Apply filters (kernels) to input data.</a:t>
            </a:r>
          </a:p>
          <a:p>
            <a:pPr lvl="1" indent="-182880" defTabSz="914400">
              <a:buSzPct val="85000"/>
              <a:buFont typeface="Wingdings" pitchFamily="2" charset="2"/>
              <a:buChar char="§"/>
            </a:pPr>
            <a:r>
              <a:rPr lang="en-US" dirty="0"/>
              <a:t>Extract features through convolutions.</a:t>
            </a:r>
          </a:p>
          <a:p>
            <a:pPr marL="274320" indent="0" defTabSz="914400">
              <a:buSzPct val="85000"/>
              <a:buNone/>
            </a:pPr>
            <a:endParaRPr lang="en-US" dirty="0"/>
          </a:p>
          <a:p>
            <a:pPr indent="-182880" defTabSz="914400">
              <a:buSzPct val="85000"/>
              <a:buFont typeface="Wingdings" pitchFamily="2" charset="2"/>
              <a:buChar char="§"/>
            </a:pPr>
            <a:r>
              <a:rPr lang="en-US" dirty="0"/>
              <a:t>Pooling Layers:</a:t>
            </a:r>
          </a:p>
          <a:p>
            <a:pPr lvl="1" indent="-182880" defTabSz="914400">
              <a:buSzPct val="85000"/>
              <a:buFont typeface="Wingdings" pitchFamily="2" charset="2"/>
              <a:buChar char="§"/>
            </a:pPr>
            <a:r>
              <a:rPr lang="en-US" dirty="0"/>
              <a:t>Reduce spatial dimensions of feature maps.</a:t>
            </a:r>
          </a:p>
          <a:p>
            <a:pPr lvl="1" indent="-182880" defTabSz="914400">
              <a:buSzPct val="85000"/>
              <a:buFont typeface="Wingdings" pitchFamily="2" charset="2"/>
              <a:buChar char="§"/>
            </a:pPr>
            <a:r>
              <a:rPr lang="en-US" dirty="0" err="1"/>
              <a:t>Downsample</a:t>
            </a:r>
            <a:r>
              <a:rPr lang="en-US" dirty="0"/>
              <a:t> feature maps to decrease computation.</a:t>
            </a:r>
            <a:br>
              <a:rPr lang="en-US" dirty="0"/>
            </a:br>
            <a:endParaRPr lang="en-US" dirty="0"/>
          </a:p>
          <a:p>
            <a:pPr indent="-182880" defTabSz="914400">
              <a:buSzPct val="85000"/>
              <a:buFont typeface="Wingdings" pitchFamily="2" charset="2"/>
              <a:buChar char="§"/>
            </a:pPr>
            <a:r>
              <a:rPr lang="en-US" dirty="0"/>
              <a:t>Fully Connected Layers:</a:t>
            </a:r>
          </a:p>
          <a:p>
            <a:pPr lvl="1" indent="-182880" defTabSz="914400">
              <a:buSzPct val="85000"/>
              <a:buFont typeface="Wingdings" pitchFamily="2" charset="2"/>
              <a:buChar char="§"/>
            </a:pPr>
            <a:r>
              <a:rPr lang="en-US" dirty="0"/>
              <a:t>Neurons connected to all activations in the previous layer.</a:t>
            </a:r>
          </a:p>
          <a:p>
            <a:pPr lvl="1" indent="-182880" defTabSz="914400">
              <a:buSzPct val="85000"/>
              <a:buFont typeface="Wingdings" pitchFamily="2" charset="2"/>
              <a:buChar char="§"/>
            </a:pPr>
            <a:r>
              <a:rPr lang="en-US" dirty="0"/>
              <a:t>Aggregate features for classification.</a:t>
            </a:r>
            <a:br>
              <a:rPr lang="en-US" dirty="0"/>
            </a:br>
            <a:endParaRPr lang="en-US" dirty="0"/>
          </a:p>
          <a:p>
            <a:pPr indent="-182880" defTabSz="914400">
              <a:buSzPct val="85000"/>
              <a:buFont typeface="Wingdings" pitchFamily="2" charset="2"/>
              <a:buChar char="§"/>
            </a:pPr>
            <a:r>
              <a:rPr lang="en-US" dirty="0"/>
              <a:t>Output Layer:</a:t>
            </a:r>
          </a:p>
          <a:p>
            <a:pPr lvl="1" indent="-182880" defTabSz="914400">
              <a:buSzPct val="85000"/>
              <a:buFont typeface="Wingdings" pitchFamily="2" charset="2"/>
              <a:buChar char="§"/>
            </a:pPr>
            <a:r>
              <a:rPr lang="en-US" dirty="0"/>
              <a:t>Final layer for prediction.</a:t>
            </a:r>
          </a:p>
          <a:p>
            <a:pPr lvl="1" indent="-182880" defTabSz="914400">
              <a:buSzPct val="85000"/>
              <a:buFont typeface="Wingdings" pitchFamily="2" charset="2"/>
              <a:buChar char="§"/>
            </a:pPr>
            <a:r>
              <a:rPr lang="en-US" dirty="0"/>
              <a:t>Utilizes appropriate activation function based on task(e.g., </a:t>
            </a:r>
            <a:r>
              <a:rPr lang="en-US" dirty="0" err="1"/>
              <a:t>softmax</a:t>
            </a:r>
            <a:r>
              <a:rPr lang="en-US" dirty="0"/>
              <a:t> for classification).</a:t>
            </a:r>
          </a:p>
        </p:txBody>
      </p:sp>
      <p:grpSp>
        <p:nvGrpSpPr>
          <p:cNvPr id="24" name="Group 23">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5" name="Oval 24">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6" name="Picture 5">
            <a:extLst>
              <a:ext uri="{FF2B5EF4-FFF2-40B4-BE49-F238E27FC236}">
                <a16:creationId xmlns:a16="http://schemas.microsoft.com/office/drawing/2014/main" id="{115BB4C6-4C7B-048E-382D-9CA7947965F6}"/>
              </a:ext>
            </a:extLst>
          </p:cNvPr>
          <p:cNvPicPr>
            <a:picLocks noChangeAspect="1"/>
          </p:cNvPicPr>
          <p:nvPr/>
        </p:nvPicPr>
        <p:blipFill>
          <a:blip r:embed="rId7"/>
          <a:stretch>
            <a:fillRect/>
          </a:stretch>
        </p:blipFill>
        <p:spPr>
          <a:xfrm>
            <a:off x="0" y="4802043"/>
            <a:ext cx="9144000" cy="337185"/>
          </a:xfrm>
          <a:prstGeom prst="rect">
            <a:avLst/>
          </a:prstGeom>
        </p:spPr>
      </p:pic>
    </p:spTree>
    <p:extLst>
      <p:ext uri="{BB962C8B-B14F-4D97-AF65-F5344CB8AC3E}">
        <p14:creationId xmlns:p14="http://schemas.microsoft.com/office/powerpoint/2010/main" val="256001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1" name="Oval 2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D2F9B8D9-2A0F-48A2-AD9F-81D8C4970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754" y="0"/>
            <a:ext cx="5655246" cy="51434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ACB43-864E-7F12-A0AB-6E6062286B5A}"/>
              </a:ext>
            </a:extLst>
          </p:cNvPr>
          <p:cNvSpPr>
            <a:spLocks noGrp="1"/>
          </p:cNvSpPr>
          <p:nvPr>
            <p:ph type="title"/>
          </p:nvPr>
        </p:nvSpPr>
        <p:spPr>
          <a:xfrm>
            <a:off x="3625640" y="260915"/>
            <a:ext cx="5592901" cy="1207008"/>
          </a:xfrm>
          <a:ln>
            <a:noFill/>
          </a:ln>
        </p:spPr>
        <p:txBody>
          <a:bodyPr vert="horz" lIns="91440" tIns="45720" rIns="91440" bIns="45720" rtlCol="0" anchor="ctr">
            <a:normAutofit/>
          </a:bodyPr>
          <a:lstStyle/>
          <a:p>
            <a:pPr defTabSz="914400">
              <a:spcBef>
                <a:spcPct val="0"/>
              </a:spcBef>
            </a:pPr>
            <a:r>
              <a:rPr lang="en-US" dirty="0"/>
              <a:t>VGG 16</a:t>
            </a:r>
          </a:p>
        </p:txBody>
      </p:sp>
      <p:sp>
        <p:nvSpPr>
          <p:cNvPr id="3" name="Text Placeholder 2">
            <a:extLst>
              <a:ext uri="{FF2B5EF4-FFF2-40B4-BE49-F238E27FC236}">
                <a16:creationId xmlns:a16="http://schemas.microsoft.com/office/drawing/2014/main" id="{CFEBF2CF-2CA3-1817-A283-9CFD9E18431A}"/>
              </a:ext>
            </a:extLst>
          </p:cNvPr>
          <p:cNvSpPr>
            <a:spLocks noGrp="1"/>
          </p:cNvSpPr>
          <p:nvPr>
            <p:ph type="body" idx="1"/>
          </p:nvPr>
        </p:nvSpPr>
        <p:spPr>
          <a:xfrm>
            <a:off x="3414213" y="1467923"/>
            <a:ext cx="5479980" cy="3602842"/>
          </a:xfrm>
        </p:spPr>
        <p:txBody>
          <a:bodyPr vert="horz" lIns="91440" tIns="45720" rIns="91440" bIns="45720" rtlCol="0">
            <a:normAutofit/>
          </a:bodyPr>
          <a:lstStyle/>
          <a:p>
            <a:pPr indent="-182880" defTabSz="914400">
              <a:buSzPct val="85000"/>
              <a:buFont typeface="Wingdings" pitchFamily="2" charset="2"/>
              <a:buChar char="§"/>
            </a:pPr>
            <a:r>
              <a:rPr lang="en-US" dirty="0"/>
              <a:t>VGG16 is a Convolutional Neural Network architecture commonly used for image classification.</a:t>
            </a:r>
            <a:br>
              <a:rPr lang="en-US" dirty="0"/>
            </a:br>
            <a:endParaRPr lang="en-US" dirty="0"/>
          </a:p>
          <a:p>
            <a:pPr indent="-182880" defTabSz="914400">
              <a:buSzPct val="85000"/>
              <a:buFont typeface="Wingdings" pitchFamily="2" charset="2"/>
              <a:buChar char="§"/>
            </a:pPr>
            <a:r>
              <a:rPr lang="en-US" dirty="0"/>
              <a:t>It is often trained on large datasets like ImageNet that can be used as a feature extractor.</a:t>
            </a:r>
            <a:br>
              <a:rPr lang="en-US" dirty="0"/>
            </a:br>
            <a:endParaRPr lang="en-US" dirty="0"/>
          </a:p>
          <a:p>
            <a:pPr indent="-182880" defTabSz="914400">
              <a:buSzPct val="85000"/>
              <a:buFont typeface="Wingdings" pitchFamily="2" charset="2"/>
              <a:buChar char="§"/>
            </a:pPr>
            <a:r>
              <a:rPr lang="en-US" dirty="0"/>
              <a:t>VGG-16 consists of 16 layers, including 13 convolutional layers and 3 fully connected layers.</a:t>
            </a:r>
            <a:br>
              <a:rPr lang="en-US" dirty="0"/>
            </a:br>
            <a:endParaRPr lang="en-US" dirty="0"/>
          </a:p>
          <a:p>
            <a:pPr indent="-182880" defTabSz="914400">
              <a:buSzPct val="85000"/>
              <a:buFont typeface="Wingdings" pitchFamily="2" charset="2"/>
              <a:buChar char="§"/>
            </a:pPr>
            <a:r>
              <a:rPr lang="en-US" dirty="0"/>
              <a:t>With 16 weight layers, VGG-16’s depth helps it recognize complex patterns in the input images.</a:t>
            </a:r>
            <a:br>
              <a:rPr lang="en-US" dirty="0"/>
            </a:br>
            <a:endParaRPr lang="en-US" dirty="0"/>
          </a:p>
          <a:p>
            <a:pPr indent="-182880" defTabSz="914400">
              <a:buSzPct val="85000"/>
              <a:buFont typeface="Wingdings" pitchFamily="2" charset="2"/>
              <a:buChar char="§"/>
            </a:pPr>
            <a:r>
              <a:rPr lang="en-US" dirty="0"/>
              <a:t>It requires more computational Power and memory.</a:t>
            </a:r>
          </a:p>
          <a:p>
            <a:pPr indent="-182880" defTabSz="914400">
              <a:buSzPct val="85000"/>
              <a:buFont typeface="Wingdings" pitchFamily="2" charset="2"/>
              <a:buChar char="§"/>
            </a:pPr>
            <a:endParaRPr lang="en-US" dirty="0"/>
          </a:p>
        </p:txBody>
      </p:sp>
      <p:grpSp>
        <p:nvGrpSpPr>
          <p:cNvPr id="24" name="Group 23">
            <a:extLst>
              <a:ext uri="{FF2B5EF4-FFF2-40B4-BE49-F238E27FC236}">
                <a16:creationId xmlns:a16="http://schemas.microsoft.com/office/drawing/2014/main" id="{0F7E20FF-7DA6-46B7-AB0E-E6CBFDD072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5" name="Oval 24">
              <a:extLst>
                <a:ext uri="{FF2B5EF4-FFF2-40B4-BE49-F238E27FC236}">
                  <a16:creationId xmlns:a16="http://schemas.microsoft.com/office/drawing/2014/main" id="{6BE624B6-B9F4-4C3F-9F6E-2182D90EC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8710C23B-B5E1-45A6-80F6-55643AC6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4" name="Picture 3">
            <a:extLst>
              <a:ext uri="{FF2B5EF4-FFF2-40B4-BE49-F238E27FC236}">
                <a16:creationId xmlns:a16="http://schemas.microsoft.com/office/drawing/2014/main" id="{3209DCF5-3423-F436-55EA-E4FC4A4A33AC}"/>
              </a:ext>
            </a:extLst>
          </p:cNvPr>
          <p:cNvPicPr>
            <a:picLocks noChangeAspect="1"/>
          </p:cNvPicPr>
          <p:nvPr/>
        </p:nvPicPr>
        <p:blipFill rotWithShape="1">
          <a:blip r:embed="rId6"/>
          <a:srcRect t="6473" b="5310"/>
          <a:stretch/>
        </p:blipFill>
        <p:spPr>
          <a:xfrm>
            <a:off x="715553" y="0"/>
            <a:ext cx="1929977" cy="4468091"/>
          </a:xfrm>
          <a:prstGeom prst="rect">
            <a:avLst/>
          </a:prstGeom>
        </p:spPr>
      </p:pic>
      <p:pic>
        <p:nvPicPr>
          <p:cNvPr id="6" name="Picture 5">
            <a:extLst>
              <a:ext uri="{FF2B5EF4-FFF2-40B4-BE49-F238E27FC236}">
                <a16:creationId xmlns:a16="http://schemas.microsoft.com/office/drawing/2014/main" id="{7282652E-CCD8-9311-6C5E-C9F865229F12}"/>
              </a:ext>
            </a:extLst>
          </p:cNvPr>
          <p:cNvPicPr>
            <a:picLocks noChangeAspect="1"/>
          </p:cNvPicPr>
          <p:nvPr/>
        </p:nvPicPr>
        <p:blipFill>
          <a:blip r:embed="rId7"/>
          <a:stretch>
            <a:fillRect/>
          </a:stretch>
        </p:blipFill>
        <p:spPr>
          <a:xfrm>
            <a:off x="0" y="4783455"/>
            <a:ext cx="9144000" cy="360045"/>
          </a:xfrm>
          <a:prstGeom prst="rect">
            <a:avLst/>
          </a:prstGeom>
        </p:spPr>
      </p:pic>
    </p:spTree>
    <p:extLst>
      <p:ext uri="{BB962C8B-B14F-4D97-AF65-F5344CB8AC3E}">
        <p14:creationId xmlns:p14="http://schemas.microsoft.com/office/powerpoint/2010/main" val="3326609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dirty="0">
                <a:solidFill>
                  <a:srgbClr val="0D0D0D"/>
                </a:solidFill>
                <a:highlight>
                  <a:srgbClr val="FFFFFF"/>
                </a:highlight>
                <a:latin typeface="Times New Roman"/>
                <a:ea typeface="Times New Roman"/>
                <a:cs typeface="Times New Roman"/>
                <a:sym typeface="Times New Roman"/>
              </a:rPr>
              <a:t>ResNeXt50 Architecture</a:t>
            </a:r>
            <a:endParaRPr sz="3300" b="1" dirty="0">
              <a:latin typeface="Times New Roman"/>
              <a:ea typeface="Times New Roman"/>
              <a:cs typeface="Times New Roman"/>
              <a:sym typeface="Times New Roman"/>
            </a:endParaRPr>
          </a:p>
        </p:txBody>
      </p:sp>
      <p:sp>
        <p:nvSpPr>
          <p:cNvPr id="96" name="Google Shape;96;p19"/>
          <p:cNvSpPr txBox="1">
            <a:spLocks noGrp="1"/>
          </p:cNvSpPr>
          <p:nvPr>
            <p:ph type="body" idx="1"/>
          </p:nvPr>
        </p:nvSpPr>
        <p:spPr>
          <a:xfrm>
            <a:off x="311700" y="903065"/>
            <a:ext cx="4429861" cy="1668685"/>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Clr>
                <a:schemeClr val="dk1"/>
              </a:buClr>
              <a:buSzPts val="1100"/>
              <a:buFont typeface="Arial"/>
              <a:buNone/>
            </a:pPr>
            <a:r>
              <a:rPr lang="en" sz="1300" b="1" dirty="0">
                <a:solidFill>
                  <a:srgbClr val="0D0D0D"/>
                </a:solidFill>
                <a:highlight>
                  <a:srgbClr val="FFFFFF"/>
                </a:highlight>
                <a:latin typeface="Times New Roman"/>
                <a:ea typeface="Times New Roman"/>
                <a:cs typeface="Times New Roman"/>
                <a:sym typeface="Times New Roman"/>
              </a:rPr>
              <a:t>ResNeXt50 Architecture:</a:t>
            </a:r>
            <a:endParaRPr sz="1300" b="1" dirty="0">
              <a:solidFill>
                <a:srgbClr val="0D0D0D"/>
              </a:solidFill>
              <a:highlight>
                <a:srgbClr val="FFFFFF"/>
              </a:highlight>
              <a:latin typeface="Times New Roman"/>
              <a:ea typeface="Times New Roman"/>
              <a:cs typeface="Times New Roman"/>
              <a:sym typeface="Times New Roman"/>
            </a:endParaRPr>
          </a:p>
          <a:p>
            <a:pPr marL="457200" lvl="0" indent="-298450" algn="l" rtl="0">
              <a:spcBef>
                <a:spcPts val="1500"/>
              </a:spcBef>
              <a:spcAft>
                <a:spcPts val="0"/>
              </a:spcAft>
              <a:buClr>
                <a:srgbClr val="0D0D0D"/>
              </a:buClr>
              <a:buSzPts val="1100"/>
              <a:buFont typeface="Times New Roman"/>
              <a:buChar char="●"/>
            </a:pPr>
            <a:r>
              <a:rPr lang="en" sz="1100" dirty="0">
                <a:solidFill>
                  <a:srgbClr val="0D0D0D"/>
                </a:solidFill>
                <a:highlight>
                  <a:srgbClr val="FFFFFF"/>
                </a:highlight>
                <a:latin typeface="Times New Roman"/>
                <a:ea typeface="Times New Roman"/>
                <a:cs typeface="Times New Roman"/>
                <a:sym typeface="Times New Roman"/>
              </a:rPr>
              <a:t>Begins with two standard convolution layers and max-pooling</a:t>
            </a:r>
            <a:endParaRPr sz="1100" dirty="0">
              <a:solidFill>
                <a:srgbClr val="0D0D0D"/>
              </a:solidFill>
              <a:highlight>
                <a:srgbClr val="FFFFFF"/>
              </a:highlight>
              <a:latin typeface="Times New Roman"/>
              <a:ea typeface="Times New Roman"/>
              <a:cs typeface="Times New Roman"/>
              <a:sym typeface="Times New Roman"/>
            </a:endParaRPr>
          </a:p>
          <a:p>
            <a:pPr marL="457200" lvl="0" indent="-298450" algn="l" rtl="0">
              <a:spcBef>
                <a:spcPts val="0"/>
              </a:spcBef>
              <a:spcAft>
                <a:spcPts val="0"/>
              </a:spcAft>
              <a:buClr>
                <a:srgbClr val="0D0D0D"/>
              </a:buClr>
              <a:buSzPts val="1100"/>
              <a:buFont typeface="Times New Roman"/>
              <a:buChar char="●"/>
            </a:pPr>
            <a:r>
              <a:rPr lang="en" sz="1100" dirty="0">
                <a:solidFill>
                  <a:srgbClr val="0D0D0D"/>
                </a:solidFill>
                <a:highlight>
                  <a:srgbClr val="FFFFFF"/>
                </a:highlight>
                <a:latin typeface="Times New Roman"/>
                <a:ea typeface="Times New Roman"/>
                <a:cs typeface="Times New Roman"/>
                <a:sym typeface="Times New Roman"/>
              </a:rPr>
              <a:t>Multiple blocks of grouped convolution layers interleaved with max-pooling</a:t>
            </a:r>
            <a:endParaRPr sz="1100" dirty="0">
              <a:solidFill>
                <a:srgbClr val="0D0D0D"/>
              </a:solidFill>
              <a:highlight>
                <a:srgbClr val="FFFFFF"/>
              </a:highlight>
              <a:latin typeface="Times New Roman"/>
              <a:ea typeface="Times New Roman"/>
              <a:cs typeface="Times New Roman"/>
              <a:sym typeface="Times New Roman"/>
            </a:endParaRPr>
          </a:p>
          <a:p>
            <a:pPr marL="457200" lvl="0" indent="-298450" algn="l" rtl="0">
              <a:spcBef>
                <a:spcPts val="0"/>
              </a:spcBef>
              <a:spcAft>
                <a:spcPts val="0"/>
              </a:spcAft>
              <a:buClr>
                <a:srgbClr val="0D0D0D"/>
              </a:buClr>
              <a:buSzPts val="1100"/>
              <a:buFont typeface="Times New Roman"/>
              <a:buChar char="●"/>
            </a:pPr>
            <a:r>
              <a:rPr lang="en" sz="1100" dirty="0">
                <a:solidFill>
                  <a:srgbClr val="0D0D0D"/>
                </a:solidFill>
                <a:highlight>
                  <a:srgbClr val="FFFFFF"/>
                </a:highlight>
                <a:latin typeface="Times New Roman"/>
                <a:ea typeface="Times New Roman"/>
                <a:cs typeface="Times New Roman"/>
                <a:sym typeface="Times New Roman"/>
              </a:rPr>
              <a:t>Each block increases filter number and reduces spatial dimensions</a:t>
            </a:r>
            <a:endParaRPr sz="1100" dirty="0">
              <a:solidFill>
                <a:srgbClr val="0D0D0D"/>
              </a:solidFill>
              <a:highlight>
                <a:srgbClr val="FFFFFF"/>
              </a:highlight>
              <a:latin typeface="Times New Roman"/>
              <a:ea typeface="Times New Roman"/>
              <a:cs typeface="Times New Roman"/>
              <a:sym typeface="Times New Roman"/>
            </a:endParaRPr>
          </a:p>
          <a:p>
            <a:pPr marL="457200" lvl="0" indent="-298450" algn="l" rtl="0">
              <a:spcBef>
                <a:spcPts val="0"/>
              </a:spcBef>
              <a:spcAft>
                <a:spcPts val="0"/>
              </a:spcAft>
              <a:buClr>
                <a:srgbClr val="0D0D0D"/>
              </a:buClr>
              <a:buSzPts val="1100"/>
              <a:buFont typeface="Times New Roman"/>
              <a:buChar char="●"/>
            </a:pPr>
            <a:r>
              <a:rPr lang="en" sz="1100" dirty="0">
                <a:solidFill>
                  <a:srgbClr val="0D0D0D"/>
                </a:solidFill>
                <a:highlight>
                  <a:srgbClr val="FFFFFF"/>
                </a:highlight>
                <a:latin typeface="Times New Roman"/>
                <a:ea typeface="Times New Roman"/>
                <a:cs typeface="Times New Roman"/>
                <a:sym typeface="Times New Roman"/>
              </a:rPr>
              <a:t>Concludes with fully connected layers for classification</a:t>
            </a:r>
            <a:endParaRPr sz="1100" dirty="0">
              <a:solidFill>
                <a:srgbClr val="0D0D0D"/>
              </a:solidFill>
              <a:highlight>
                <a:srgbClr val="FFFFFF"/>
              </a:highlight>
              <a:latin typeface="Times New Roman"/>
              <a:ea typeface="Times New Roman"/>
              <a:cs typeface="Times New Roman"/>
              <a:sym typeface="Times New Roman"/>
            </a:endParaRPr>
          </a:p>
          <a:p>
            <a:pPr marL="457200" lvl="0" indent="-298450" algn="l" rtl="0">
              <a:spcBef>
                <a:spcPts val="0"/>
              </a:spcBef>
              <a:spcAft>
                <a:spcPts val="0"/>
              </a:spcAft>
              <a:buClr>
                <a:srgbClr val="0D0D0D"/>
              </a:buClr>
              <a:buSzPts val="1100"/>
              <a:buFont typeface="Times New Roman"/>
              <a:buChar char="●"/>
            </a:pPr>
            <a:r>
              <a:rPr lang="en" sz="1100" dirty="0">
                <a:solidFill>
                  <a:srgbClr val="0D0D0D"/>
                </a:solidFill>
                <a:highlight>
                  <a:srgbClr val="FFFFFF"/>
                </a:highlight>
                <a:latin typeface="Times New Roman"/>
                <a:ea typeface="Times New Roman"/>
                <a:cs typeface="Times New Roman"/>
                <a:sym typeface="Times New Roman"/>
              </a:rPr>
              <a:t>Utilizes ReLU activation functions throughout</a:t>
            </a:r>
            <a:endParaRPr sz="1100" dirty="0">
              <a:solidFill>
                <a:srgbClr val="0D0D0D"/>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br>
              <a:rPr kumimoji="0" lang="en-US" sz="1300" b="1"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br>
            <a:r>
              <a:rPr kumimoji="0" lang="en-US" sz="1300" b="1"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t>Overfitting: </a:t>
            </a:r>
            <a:br>
              <a:rPr kumimoji="0" lang="en-US" sz="1300" b="1"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br>
            <a:r>
              <a:rPr kumimoji="0" lang="en-US" sz="1100"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t>The model cannot generalize and fits too closely to training dataset.</a:t>
            </a:r>
          </a:p>
          <a:p>
            <a:pPr marL="0" lvl="0" indent="0" algn="l" rtl="0">
              <a:spcBef>
                <a:spcPts val="1200"/>
              </a:spcBef>
              <a:spcAft>
                <a:spcPts val="1200"/>
              </a:spcAft>
              <a:buNone/>
            </a:pPr>
            <a:endParaRPr sz="1300" dirty="0"/>
          </a:p>
        </p:txBody>
      </p:sp>
      <p:sp>
        <p:nvSpPr>
          <p:cNvPr id="5" name="TextBox 4">
            <a:extLst>
              <a:ext uri="{FF2B5EF4-FFF2-40B4-BE49-F238E27FC236}">
                <a16:creationId xmlns:a16="http://schemas.microsoft.com/office/drawing/2014/main" id="{D2E7BC00-3926-F0F9-8D10-2512AC32730F}"/>
              </a:ext>
            </a:extLst>
          </p:cNvPr>
          <p:cNvSpPr txBox="1"/>
          <p:nvPr/>
        </p:nvSpPr>
        <p:spPr>
          <a:xfrm>
            <a:off x="311700" y="3313708"/>
            <a:ext cx="4572000" cy="1074140"/>
          </a:xfrm>
          <a:prstGeom prst="rect">
            <a:avLst/>
          </a:prstGeom>
          <a:noFill/>
        </p:spPr>
        <p:txBody>
          <a:bodyPr wrap="square">
            <a:spAutoFit/>
          </a:bodyPr>
          <a:lstStyle/>
          <a:p>
            <a:pPr marL="0" marR="0" lvl="0" indent="0" algn="l" defTabSz="685800" rtl="0" eaLnBrk="1" fontAlgn="auto" latinLnBrk="0" hangingPunct="1">
              <a:lnSpc>
                <a:spcPct val="90000"/>
              </a:lnSpc>
              <a:spcBef>
                <a:spcPts val="1500"/>
              </a:spcBef>
              <a:spcAft>
                <a:spcPts val="0"/>
              </a:spcAft>
              <a:buClr>
                <a:prstClr val="black"/>
              </a:buClr>
              <a:buSzPts val="1100"/>
              <a:buFont typeface="Arial"/>
              <a:buNone/>
              <a:tabLst/>
              <a:defRPr/>
            </a:pPr>
            <a:r>
              <a:rPr kumimoji="0" lang="en-US" sz="1300" b="1"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t>Overfitting Mitigation:</a:t>
            </a:r>
          </a:p>
          <a:p>
            <a:pPr marL="457200" marR="0" lvl="0" indent="-298450" algn="l" defTabSz="685800" rtl="0" eaLnBrk="1" fontAlgn="auto" latinLnBrk="0" hangingPunct="1">
              <a:lnSpc>
                <a:spcPct val="90000"/>
              </a:lnSpc>
              <a:spcBef>
                <a:spcPts val="1500"/>
              </a:spcBef>
              <a:spcAft>
                <a:spcPts val="0"/>
              </a:spcAft>
              <a:buClr>
                <a:srgbClr val="0D0D0D"/>
              </a:buClr>
              <a:buSzPts val="1100"/>
              <a:buFont typeface="Times New Roman"/>
              <a:buChar char="●"/>
              <a:tabLst/>
              <a:defRPr/>
            </a:pPr>
            <a:r>
              <a:rPr kumimoji="0" lang="en-US" sz="1100" b="0"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t>L2 Regularization: Adds penalty to loss function, encourages smaller weights</a:t>
            </a:r>
          </a:p>
          <a:p>
            <a:pPr marL="457200" marR="0" lvl="0" indent="-298450" algn="l" defTabSz="685800" rtl="0" eaLnBrk="1" fontAlgn="auto" latinLnBrk="0" hangingPunct="1">
              <a:lnSpc>
                <a:spcPct val="90000"/>
              </a:lnSpc>
              <a:spcBef>
                <a:spcPts val="0"/>
              </a:spcBef>
              <a:spcAft>
                <a:spcPts val="0"/>
              </a:spcAft>
              <a:buClr>
                <a:srgbClr val="0D0D0D"/>
              </a:buClr>
              <a:buSzPts val="1100"/>
              <a:buFont typeface="Times New Roman"/>
              <a:buChar char="●"/>
              <a:tabLst/>
              <a:defRPr/>
            </a:pPr>
            <a:r>
              <a:rPr kumimoji="0" lang="en-US" sz="1100" b="0" i="0" u="none" strike="noStrike" kern="1200" cap="none" spc="0" normalizeH="0" baseline="0" noProof="0" dirty="0">
                <a:ln>
                  <a:noFill/>
                </a:ln>
                <a:solidFill>
                  <a:srgbClr val="0D0D0D"/>
                </a:solidFill>
                <a:effectLst/>
                <a:highlight>
                  <a:srgbClr val="FFFFFF"/>
                </a:highlight>
                <a:uLnTx/>
                <a:uFillTx/>
                <a:latin typeface="Times New Roman"/>
                <a:ea typeface="Times New Roman"/>
                <a:cs typeface="Times New Roman"/>
                <a:sym typeface="Times New Roman"/>
              </a:rPr>
              <a:t>Dropout: Randomly disables neurons during training to prevent overfitting</a:t>
            </a:r>
          </a:p>
        </p:txBody>
      </p:sp>
      <p:pic>
        <p:nvPicPr>
          <p:cNvPr id="2" name="Picture 1">
            <a:extLst>
              <a:ext uri="{FF2B5EF4-FFF2-40B4-BE49-F238E27FC236}">
                <a16:creationId xmlns:a16="http://schemas.microsoft.com/office/drawing/2014/main" id="{14E6D993-D677-D111-946E-9D67EECAB233}"/>
              </a:ext>
            </a:extLst>
          </p:cNvPr>
          <p:cNvPicPr>
            <a:picLocks noChangeAspect="1"/>
          </p:cNvPicPr>
          <p:nvPr/>
        </p:nvPicPr>
        <p:blipFill>
          <a:blip r:embed="rId3"/>
          <a:stretch>
            <a:fillRect/>
          </a:stretch>
        </p:blipFill>
        <p:spPr>
          <a:xfrm>
            <a:off x="4852433" y="1405501"/>
            <a:ext cx="4291567" cy="2332498"/>
          </a:xfrm>
          <a:prstGeom prst="rect">
            <a:avLst/>
          </a:prstGeom>
        </p:spPr>
      </p:pic>
      <p:pic>
        <p:nvPicPr>
          <p:cNvPr id="3" name="Picture 2">
            <a:extLst>
              <a:ext uri="{FF2B5EF4-FFF2-40B4-BE49-F238E27FC236}">
                <a16:creationId xmlns:a16="http://schemas.microsoft.com/office/drawing/2014/main" id="{B4457CF8-A824-8EFB-FECA-92D64DAF6193}"/>
              </a:ext>
            </a:extLst>
          </p:cNvPr>
          <p:cNvPicPr>
            <a:picLocks noChangeAspect="1"/>
          </p:cNvPicPr>
          <p:nvPr/>
        </p:nvPicPr>
        <p:blipFill>
          <a:blip r:embed="rId4"/>
          <a:stretch>
            <a:fillRect/>
          </a:stretch>
        </p:blipFill>
        <p:spPr>
          <a:xfrm>
            <a:off x="0" y="4766310"/>
            <a:ext cx="9144000" cy="377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rgbClr val="0D0D0D"/>
                </a:solidFill>
                <a:highlight>
                  <a:srgbClr val="FFFFFF"/>
                </a:highlight>
                <a:latin typeface="Times New Roman"/>
                <a:ea typeface="Times New Roman"/>
                <a:cs typeface="Times New Roman"/>
                <a:sym typeface="Times New Roman"/>
              </a:rPr>
              <a:t>Model Evaluation Metrics</a:t>
            </a:r>
            <a:endParaRPr sz="3600" b="1">
              <a:latin typeface="Times New Roman"/>
              <a:ea typeface="Times New Roman"/>
              <a:cs typeface="Times New Roman"/>
              <a:sym typeface="Times New Roman"/>
            </a:endParaRPr>
          </a:p>
        </p:txBody>
      </p:sp>
      <p:sp>
        <p:nvSpPr>
          <p:cNvPr id="110" name="Google Shape;110;p21"/>
          <p:cNvSpPr txBox="1">
            <a:spLocks noGrp="1"/>
          </p:cNvSpPr>
          <p:nvPr>
            <p:ph type="body" idx="1"/>
          </p:nvPr>
        </p:nvSpPr>
        <p:spPr>
          <a:prstGeom prst="rect">
            <a:avLst/>
          </a:prstGeom>
        </p:spPr>
        <p:txBody>
          <a:bodyPr spcFirstLastPara="1" wrap="square" lIns="91425" tIns="91425" rIns="91425" bIns="91425" anchor="t" anchorCtr="0">
            <a:normAutofit fontScale="25000" lnSpcReduction="20000"/>
          </a:bodyPr>
          <a:lstStyle/>
          <a:p>
            <a:pPr marL="0" lvl="0" indent="0" algn="l" rtl="0">
              <a:spcBef>
                <a:spcPts val="1500"/>
              </a:spcBef>
              <a:spcAft>
                <a:spcPts val="0"/>
              </a:spcAft>
              <a:buClr>
                <a:schemeClr val="dk1"/>
              </a:buClr>
              <a:buSzPts val="275"/>
              <a:buFont typeface="Arial"/>
              <a:buNone/>
            </a:pPr>
            <a:r>
              <a:rPr lang="en" sz="4971" b="1">
                <a:solidFill>
                  <a:srgbClr val="0D0D0D"/>
                </a:solidFill>
                <a:highlight>
                  <a:srgbClr val="FFFFFF"/>
                </a:highlight>
                <a:latin typeface="Times New Roman"/>
                <a:ea typeface="Times New Roman"/>
                <a:cs typeface="Times New Roman"/>
                <a:sym typeface="Times New Roman"/>
              </a:rPr>
              <a:t>Training Accuracy:</a:t>
            </a:r>
            <a:endParaRPr sz="4971" b="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150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Proportion of training samples correctly classified</a:t>
            </a:r>
            <a:endParaRPr sz="442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Increasing training accuracy indicates improved performance on training data</a:t>
            </a:r>
            <a:endParaRPr sz="4421">
              <a:solidFill>
                <a:srgbClr val="0D0D0D"/>
              </a:solidFill>
              <a:highlight>
                <a:srgbClr val="FFFFFF"/>
              </a:highlight>
              <a:latin typeface="Times New Roman"/>
              <a:ea typeface="Times New Roman"/>
              <a:cs typeface="Times New Roman"/>
              <a:sym typeface="Times New Roman"/>
            </a:endParaRPr>
          </a:p>
          <a:p>
            <a:pPr marL="0" lvl="0" indent="0" algn="l" rtl="0">
              <a:spcBef>
                <a:spcPts val="1500"/>
              </a:spcBef>
              <a:spcAft>
                <a:spcPts val="0"/>
              </a:spcAft>
              <a:buClr>
                <a:schemeClr val="dk1"/>
              </a:buClr>
              <a:buSzPts val="275"/>
              <a:buFont typeface="Arial"/>
              <a:buNone/>
            </a:pPr>
            <a:r>
              <a:rPr lang="en" sz="4821" b="1">
                <a:solidFill>
                  <a:srgbClr val="0D0D0D"/>
                </a:solidFill>
                <a:highlight>
                  <a:srgbClr val="FFFFFF"/>
                </a:highlight>
                <a:latin typeface="Times New Roman"/>
                <a:ea typeface="Times New Roman"/>
                <a:cs typeface="Times New Roman"/>
                <a:sym typeface="Times New Roman"/>
              </a:rPr>
              <a:t>Training Loss:</a:t>
            </a:r>
            <a:endParaRPr sz="4821" b="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150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Average error between model predictions and actual labels on training data</a:t>
            </a:r>
            <a:endParaRPr sz="442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Decreasing training loss signifies improved predictions over epochs</a:t>
            </a:r>
            <a:endParaRPr sz="4421">
              <a:solidFill>
                <a:srgbClr val="0D0D0D"/>
              </a:solidFill>
              <a:highlight>
                <a:srgbClr val="FFFFFF"/>
              </a:highlight>
              <a:latin typeface="Times New Roman"/>
              <a:ea typeface="Times New Roman"/>
              <a:cs typeface="Times New Roman"/>
              <a:sym typeface="Times New Roman"/>
            </a:endParaRPr>
          </a:p>
          <a:p>
            <a:pPr marL="0" lvl="0" indent="0" algn="l" rtl="0">
              <a:spcBef>
                <a:spcPts val="1500"/>
              </a:spcBef>
              <a:spcAft>
                <a:spcPts val="0"/>
              </a:spcAft>
              <a:buClr>
                <a:schemeClr val="dk1"/>
              </a:buClr>
              <a:buSzPts val="275"/>
              <a:buFont typeface="Arial"/>
              <a:buNone/>
            </a:pPr>
            <a:r>
              <a:rPr lang="en" sz="4821" b="1">
                <a:solidFill>
                  <a:srgbClr val="0D0D0D"/>
                </a:solidFill>
                <a:highlight>
                  <a:srgbClr val="FFFFFF"/>
                </a:highlight>
                <a:latin typeface="Times New Roman"/>
                <a:ea typeface="Times New Roman"/>
                <a:cs typeface="Times New Roman"/>
                <a:sym typeface="Times New Roman"/>
              </a:rPr>
              <a:t>Validation Accuracy:</a:t>
            </a:r>
            <a:endParaRPr sz="4821" b="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150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Proportion of validation samples correctly classified</a:t>
            </a:r>
            <a:endParaRPr sz="442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Increasing validation accuracy indicates good performance on unseen data</a:t>
            </a:r>
            <a:endParaRPr sz="4421">
              <a:solidFill>
                <a:srgbClr val="0D0D0D"/>
              </a:solidFill>
              <a:highlight>
                <a:srgbClr val="FFFFFF"/>
              </a:highlight>
              <a:latin typeface="Times New Roman"/>
              <a:ea typeface="Times New Roman"/>
              <a:cs typeface="Times New Roman"/>
              <a:sym typeface="Times New Roman"/>
            </a:endParaRPr>
          </a:p>
          <a:p>
            <a:pPr marL="0" lvl="0" indent="0" algn="l" rtl="0">
              <a:spcBef>
                <a:spcPts val="1500"/>
              </a:spcBef>
              <a:spcAft>
                <a:spcPts val="0"/>
              </a:spcAft>
              <a:buClr>
                <a:schemeClr val="dk1"/>
              </a:buClr>
              <a:buSzPts val="275"/>
              <a:buFont typeface="Arial"/>
              <a:buNone/>
            </a:pPr>
            <a:r>
              <a:rPr lang="en" sz="4821" b="1">
                <a:solidFill>
                  <a:srgbClr val="0D0D0D"/>
                </a:solidFill>
                <a:highlight>
                  <a:srgbClr val="FFFFFF"/>
                </a:highlight>
                <a:latin typeface="Times New Roman"/>
                <a:ea typeface="Times New Roman"/>
                <a:cs typeface="Times New Roman"/>
                <a:sym typeface="Times New Roman"/>
              </a:rPr>
              <a:t>Validation Loss:</a:t>
            </a:r>
            <a:endParaRPr sz="4821" b="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150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Average error between model predictions and actual labels on validation dataset</a:t>
            </a:r>
            <a:endParaRPr sz="4421">
              <a:solidFill>
                <a:srgbClr val="0D0D0D"/>
              </a:solidFill>
              <a:highlight>
                <a:srgbClr val="FFFFFF"/>
              </a:highlight>
              <a:latin typeface="Times New Roman"/>
              <a:ea typeface="Times New Roman"/>
              <a:cs typeface="Times New Roman"/>
              <a:sym typeface="Times New Roman"/>
            </a:endParaRPr>
          </a:p>
          <a:p>
            <a:pPr marL="457200" lvl="0" indent="-298785" algn="l" rtl="0">
              <a:spcBef>
                <a:spcPts val="0"/>
              </a:spcBef>
              <a:spcAft>
                <a:spcPts val="0"/>
              </a:spcAft>
              <a:buClr>
                <a:srgbClr val="0D0D0D"/>
              </a:buClr>
              <a:buSzPct val="100000"/>
              <a:buFont typeface="Times New Roman"/>
              <a:buChar char="●"/>
            </a:pPr>
            <a:r>
              <a:rPr lang="en" sz="4421">
                <a:solidFill>
                  <a:srgbClr val="0D0D0D"/>
                </a:solidFill>
                <a:highlight>
                  <a:srgbClr val="FFFFFF"/>
                </a:highlight>
                <a:latin typeface="Times New Roman"/>
                <a:ea typeface="Times New Roman"/>
                <a:cs typeface="Times New Roman"/>
                <a:sym typeface="Times New Roman"/>
              </a:rPr>
              <a:t>Decreasing validation loss demonstrates correct generalization on new data</a:t>
            </a:r>
            <a:endParaRPr sz="4421">
              <a:solidFill>
                <a:srgbClr val="0D0D0D"/>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a:p>
        </p:txBody>
      </p:sp>
      <p:sp>
        <p:nvSpPr>
          <p:cNvPr id="113" name="Google Shape;113;p21"/>
          <p:cNvSpPr txBox="1"/>
          <p:nvPr/>
        </p:nvSpPr>
        <p:spPr>
          <a:xfrm>
            <a:off x="5406475" y="2261250"/>
            <a:ext cx="2960100" cy="621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900" b="1" dirty="0">
                <a:solidFill>
                  <a:schemeClr val="dk1"/>
                </a:solidFill>
              </a:rPr>
              <a:t>Model Accuracy over Epochs graph</a:t>
            </a:r>
            <a:endParaRPr sz="1100" b="1" dirty="0">
              <a:solidFill>
                <a:schemeClr val="dk1"/>
              </a:solidFill>
            </a:endParaRPr>
          </a:p>
          <a:p>
            <a:pPr marL="0" lvl="0" indent="0" algn="l" rtl="0">
              <a:spcBef>
                <a:spcPts val="0"/>
              </a:spcBef>
              <a:spcAft>
                <a:spcPts val="0"/>
              </a:spcAft>
              <a:buNone/>
            </a:pPr>
            <a:endParaRPr sz="1800" dirty="0">
              <a:solidFill>
                <a:schemeClr val="dk2"/>
              </a:solidFill>
            </a:endParaRPr>
          </a:p>
        </p:txBody>
      </p:sp>
      <p:sp>
        <p:nvSpPr>
          <p:cNvPr id="114" name="Google Shape;114;p21"/>
          <p:cNvSpPr txBox="1"/>
          <p:nvPr/>
        </p:nvSpPr>
        <p:spPr>
          <a:xfrm>
            <a:off x="5788550" y="4568875"/>
            <a:ext cx="2841600" cy="6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b="1" dirty="0">
                <a:solidFill>
                  <a:schemeClr val="dk1"/>
                </a:solidFill>
              </a:rPr>
              <a:t>Model Loss over Epochs graph</a:t>
            </a:r>
            <a:endParaRPr sz="1200" b="1" dirty="0">
              <a:solidFill>
                <a:schemeClr val="dk1"/>
              </a:solidFill>
            </a:endParaRPr>
          </a:p>
          <a:p>
            <a:pPr marL="0" lvl="0" indent="0" algn="l" rtl="0">
              <a:spcBef>
                <a:spcPts val="0"/>
              </a:spcBef>
              <a:spcAft>
                <a:spcPts val="0"/>
              </a:spcAft>
              <a:buNone/>
            </a:pPr>
            <a:endParaRPr sz="1800" dirty="0">
              <a:solidFill>
                <a:schemeClr val="dk2"/>
              </a:solidFill>
            </a:endParaRPr>
          </a:p>
        </p:txBody>
      </p:sp>
      <p:pic>
        <p:nvPicPr>
          <p:cNvPr id="5" name="Picture 4">
            <a:extLst>
              <a:ext uri="{FF2B5EF4-FFF2-40B4-BE49-F238E27FC236}">
                <a16:creationId xmlns:a16="http://schemas.microsoft.com/office/drawing/2014/main" id="{90AFF9DD-1BFC-0C85-AABB-F7CF7D541475}"/>
              </a:ext>
            </a:extLst>
          </p:cNvPr>
          <p:cNvPicPr>
            <a:picLocks noChangeAspect="1"/>
          </p:cNvPicPr>
          <p:nvPr/>
        </p:nvPicPr>
        <p:blipFill>
          <a:blip r:embed="rId3"/>
          <a:stretch>
            <a:fillRect/>
          </a:stretch>
        </p:blipFill>
        <p:spPr>
          <a:xfrm>
            <a:off x="5501887" y="217791"/>
            <a:ext cx="2769278" cy="2134018"/>
          </a:xfrm>
          <a:prstGeom prst="rect">
            <a:avLst/>
          </a:prstGeom>
        </p:spPr>
      </p:pic>
      <p:pic>
        <p:nvPicPr>
          <p:cNvPr id="7" name="Picture 6">
            <a:extLst>
              <a:ext uri="{FF2B5EF4-FFF2-40B4-BE49-F238E27FC236}">
                <a16:creationId xmlns:a16="http://schemas.microsoft.com/office/drawing/2014/main" id="{E7AEDF92-873B-443C-80F4-ADC764DFB927}"/>
              </a:ext>
            </a:extLst>
          </p:cNvPr>
          <p:cNvPicPr>
            <a:picLocks noChangeAspect="1"/>
          </p:cNvPicPr>
          <p:nvPr/>
        </p:nvPicPr>
        <p:blipFill>
          <a:blip r:embed="rId4"/>
          <a:stretch>
            <a:fillRect/>
          </a:stretch>
        </p:blipFill>
        <p:spPr>
          <a:xfrm>
            <a:off x="5663208" y="2571750"/>
            <a:ext cx="2607956" cy="208636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135</TotalTime>
  <Words>1278</Words>
  <Application>Microsoft Office PowerPoint</Application>
  <PresentationFormat>On-screen Show (16:9)</PresentationFormat>
  <Paragraphs>159</Paragraphs>
  <Slides>14</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Rockwell</vt:lpstr>
      <vt:lpstr>Arial</vt:lpstr>
      <vt:lpstr>Times New Roman</vt:lpstr>
      <vt:lpstr>Wingdings</vt:lpstr>
      <vt:lpstr>Rockwell Extra Bold</vt:lpstr>
      <vt:lpstr>Calibri</vt:lpstr>
      <vt:lpstr>Rockwell Condensed</vt:lpstr>
      <vt:lpstr>Wood Type</vt:lpstr>
      <vt:lpstr>                       Pneumonia Detection </vt:lpstr>
      <vt:lpstr>ABSTRACT</vt:lpstr>
      <vt:lpstr>PowerPoint Presentation</vt:lpstr>
      <vt:lpstr>DATA GATHERING AND DATA PREPROCESSING</vt:lpstr>
      <vt:lpstr>Data Augmentation</vt:lpstr>
      <vt:lpstr>CNN - convolutional neural network</vt:lpstr>
      <vt:lpstr>VGG 16</vt:lpstr>
      <vt:lpstr>ResNeXt50 Architecture</vt:lpstr>
      <vt:lpstr>Model Evaluation Metrics</vt:lpstr>
      <vt:lpstr>Comparing all three models</vt:lpstr>
      <vt:lpstr>Classification Report  </vt:lpstr>
      <vt:lpstr>Demo</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Pneumonia Detection </dc:title>
  <cp:lastModifiedBy>John, Dejoe Varghese</cp:lastModifiedBy>
  <cp:revision>13</cp:revision>
  <dcterms:modified xsi:type="dcterms:W3CDTF">2024-04-30T14:13:27Z</dcterms:modified>
</cp:coreProperties>
</file>